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7" r:id="rId3"/>
    <p:sldId id="289" r:id="rId4"/>
    <p:sldId id="291" r:id="rId5"/>
    <p:sldId id="408" r:id="rId6"/>
    <p:sldId id="295" r:id="rId7"/>
    <p:sldId id="287" r:id="rId8"/>
    <p:sldId id="323" r:id="rId9"/>
    <p:sldId id="324" r:id="rId10"/>
    <p:sldId id="325" r:id="rId11"/>
    <p:sldId id="326" r:id="rId12"/>
    <p:sldId id="327" r:id="rId13"/>
    <p:sldId id="328" r:id="rId14"/>
    <p:sldId id="329" r:id="rId15"/>
    <p:sldId id="330" r:id="rId16"/>
    <p:sldId id="334" r:id="rId17"/>
    <p:sldId id="335" r:id="rId18"/>
    <p:sldId id="336" r:id="rId19"/>
    <p:sldId id="337" r:id="rId20"/>
    <p:sldId id="331" r:id="rId21"/>
    <p:sldId id="367" r:id="rId22"/>
    <p:sldId id="332" r:id="rId23"/>
    <p:sldId id="309" r:id="rId24"/>
    <p:sldId id="288" r:id="rId25"/>
    <p:sldId id="347" r:id="rId26"/>
    <p:sldId id="348" r:id="rId27"/>
    <p:sldId id="349" r:id="rId28"/>
    <p:sldId id="350" r:id="rId29"/>
    <p:sldId id="351" r:id="rId30"/>
    <p:sldId id="352" r:id="rId31"/>
    <p:sldId id="353" r:id="rId32"/>
    <p:sldId id="354" r:id="rId33"/>
    <p:sldId id="340" r:id="rId34"/>
    <p:sldId id="341" r:id="rId35"/>
    <p:sldId id="438" r:id="rId36"/>
    <p:sldId id="439" r:id="rId37"/>
    <p:sldId id="440" r:id="rId38"/>
    <p:sldId id="441" r:id="rId39"/>
    <p:sldId id="443" r:id="rId40"/>
    <p:sldId id="355" r:id="rId41"/>
    <p:sldId id="315" r:id="rId42"/>
    <p:sldId id="316" r:id="rId43"/>
    <p:sldId id="356" r:id="rId44"/>
    <p:sldId id="357" r:id="rId45"/>
    <p:sldId id="365" r:id="rId46"/>
    <p:sldId id="372" r:id="rId47"/>
    <p:sldId id="366" r:id="rId48"/>
    <p:sldId id="358" r:id="rId49"/>
    <p:sldId id="368" r:id="rId50"/>
    <p:sldId id="371" r:id="rId51"/>
    <p:sldId id="373" r:id="rId52"/>
    <p:sldId id="374" r:id="rId53"/>
    <p:sldId id="375" r:id="rId54"/>
    <p:sldId id="377" r:id="rId55"/>
    <p:sldId id="363" r:id="rId56"/>
    <p:sldId id="379" r:id="rId57"/>
    <p:sldId id="378" r:id="rId58"/>
    <p:sldId id="317" r:id="rId59"/>
    <p:sldId id="380" r:id="rId60"/>
    <p:sldId id="382" r:id="rId61"/>
    <p:sldId id="381" r:id="rId62"/>
    <p:sldId id="383" r:id="rId63"/>
    <p:sldId id="384" r:id="rId64"/>
    <p:sldId id="362" r:id="rId65"/>
    <p:sldId id="386" r:id="rId66"/>
    <p:sldId id="385" r:id="rId67"/>
    <p:sldId id="319" r:id="rId68"/>
    <p:sldId id="320" r:id="rId69"/>
    <p:sldId id="321" r:id="rId70"/>
    <p:sldId id="322" r:id="rId71"/>
    <p:sldId id="388" r:id="rId72"/>
    <p:sldId id="387" r:id="rId73"/>
    <p:sldId id="299" r:id="rId74"/>
    <p:sldId id="376" r:id="rId75"/>
    <p:sldId id="338" r:id="rId76"/>
    <p:sldId id="300" r:id="rId77"/>
    <p:sldId id="301" r:id="rId78"/>
    <p:sldId id="302" r:id="rId79"/>
    <p:sldId id="303" r:id="rId80"/>
    <p:sldId id="282" r:id="rId81"/>
    <p:sldId id="257" r:id="rId82"/>
    <p:sldId id="265" r:id="rId83"/>
    <p:sldId id="276" r:id="rId84"/>
    <p:sldId id="310" r:id="rId85"/>
    <p:sldId id="311" r:id="rId86"/>
    <p:sldId id="404" r:id="rId87"/>
    <p:sldId id="389" r:id="rId88"/>
    <p:sldId id="391" r:id="rId89"/>
    <p:sldId id="403" r:id="rId90"/>
    <p:sldId id="390" r:id="rId91"/>
    <p:sldId id="392" r:id="rId92"/>
    <p:sldId id="405" r:id="rId93"/>
    <p:sldId id="394" r:id="rId94"/>
    <p:sldId id="395" r:id="rId95"/>
    <p:sldId id="396" r:id="rId96"/>
    <p:sldId id="410" r:id="rId97"/>
    <p:sldId id="406" r:id="rId98"/>
    <p:sldId id="414" r:id="rId99"/>
    <p:sldId id="411" r:id="rId100"/>
    <p:sldId id="412" r:id="rId101"/>
    <p:sldId id="413" r:id="rId102"/>
    <p:sldId id="312" r:id="rId103"/>
    <p:sldId id="407" r:id="rId104"/>
    <p:sldId id="424" r:id="rId105"/>
    <p:sldId id="425" r:id="rId106"/>
    <p:sldId id="409" r:id="rId107"/>
    <p:sldId id="416" r:id="rId108"/>
    <p:sldId id="415" r:id="rId109"/>
    <p:sldId id="333" r:id="rId110"/>
    <p:sldId id="427" r:id="rId111"/>
    <p:sldId id="417" r:id="rId112"/>
    <p:sldId id="426" r:id="rId113"/>
    <p:sldId id="422" r:id="rId114"/>
    <p:sldId id="430" r:id="rId115"/>
    <p:sldId id="429" r:id="rId116"/>
    <p:sldId id="431" r:id="rId117"/>
    <p:sldId id="428" r:id="rId118"/>
    <p:sldId id="432" r:id="rId119"/>
    <p:sldId id="313" r:id="rId120"/>
    <p:sldId id="435" r:id="rId121"/>
    <p:sldId id="433" r:id="rId122"/>
    <p:sldId id="436" r:id="rId123"/>
    <p:sldId id="397" r:id="rId124"/>
    <p:sldId id="398" r:id="rId125"/>
    <p:sldId id="421" r:id="rId126"/>
    <p:sldId id="420" r:id="rId127"/>
    <p:sldId id="418" r:id="rId128"/>
    <p:sldId id="400" r:id="rId129"/>
    <p:sldId id="401" r:id="rId130"/>
    <p:sldId id="402" r:id="rId131"/>
    <p:sldId id="314" r:id="rId132"/>
    <p:sldId id="261" r:id="rId133"/>
    <p:sldId id="270" r:id="rId134"/>
    <p:sldId id="271" r:id="rId135"/>
    <p:sldId id="272" r:id="rId136"/>
    <p:sldId id="273" r:id="rId137"/>
    <p:sldId id="274" r:id="rId138"/>
    <p:sldId id="275" r:id="rId139"/>
    <p:sldId id="434"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26/7/2022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26/7/2022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26/7/2022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26/7/2022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26/7/2022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26/7/2022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26/7/2022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26/7/2022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26/7/2022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26/7/2022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26/7/2022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26/7/2022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2.wmf"/></Relationships>
</file>

<file path=ppt/slides/_rels/slide137.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4.wmf"/><Relationship Id="rId5" Type="http://schemas.openxmlformats.org/officeDocument/2006/relationships/oleObject" Target="../embeddings/oleObject38.bin"/><Relationship Id="rId4" Type="http://schemas.openxmlformats.org/officeDocument/2006/relationships/image" Target="../media/image113.wmf"/></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16.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7.bin"/><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0.emf"/></Relationships>
</file>

<file path=ppt/slides/_rels/slide4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32.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34.emf"/><Relationship Id="rId1" Type="http://schemas.openxmlformats.org/officeDocument/2006/relationships/vmlDrawing" Target="../drawings/vmlDrawing9.vml"/><Relationship Id="rId15" Type="http://schemas.openxmlformats.org/officeDocument/2006/relationships/image" Target="../media/image31.wmf"/><Relationship Id="rId19" Type="http://schemas.openxmlformats.org/officeDocument/2006/relationships/image" Target="../media/image33.wmf"/><Relationship Id="rId1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9.em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41.wmf"/><Relationship Id="rId4" Type="http://schemas.openxmlformats.org/officeDocument/2006/relationships/oleObject" Target="../embeddings/oleObject18.bin"/><Relationship Id="rId9" Type="http://schemas.openxmlformats.org/officeDocument/2006/relationships/image" Target="../media/image43.w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5.wmf"/><Relationship Id="rId5" Type="http://schemas.openxmlformats.org/officeDocument/2006/relationships/oleObject" Target="../embeddings/oleObject22.bin"/><Relationship Id="rId4" Type="http://schemas.openxmlformats.org/officeDocument/2006/relationships/image" Target="../media/image44.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7.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9.wmf"/><Relationship Id="rId5" Type="http://schemas.openxmlformats.org/officeDocument/2006/relationships/oleObject" Target="../embeddings/oleObject25.bin"/><Relationship Id="rId4" Type="http://schemas.openxmlformats.org/officeDocument/2006/relationships/image" Target="../media/image48.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1.wmf"/><Relationship Id="rId5" Type="http://schemas.openxmlformats.org/officeDocument/2006/relationships/oleObject" Target="../embeddings/oleObject27.bin"/><Relationship Id="rId4" Type="http://schemas.openxmlformats.org/officeDocument/2006/relationships/image" Target="../media/image50.wmf"/></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3.wmf"/><Relationship Id="rId4" Type="http://schemas.openxmlformats.org/officeDocument/2006/relationships/oleObject" Target="../embeddings/oleObject28.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5.png"/><Relationship Id="rId4" Type="http://schemas.openxmlformats.org/officeDocument/2006/relationships/image" Target="../media/image5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30.bin"/></Relationships>
</file>

<file path=ppt/slides/_rels/slide6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0.png"/><Relationship Id="rId5" Type="http://schemas.openxmlformats.org/officeDocument/2006/relationships/image" Target="../media/image59.wmf"/><Relationship Id="rId4" Type="http://schemas.openxmlformats.org/officeDocument/2006/relationships/oleObject" Target="../embeddings/oleObject31.bin"/></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oleObject" Target="../embeddings/oleObject32.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
        <p:nvSpPr>
          <p:cNvPr id="7" name="文本框 6"/>
          <p:cNvSpPr txBox="1"/>
          <p:nvPr/>
        </p:nvSpPr>
        <p:spPr>
          <a:xfrm>
            <a:off x="8484665" y="5707099"/>
            <a:ext cx="3055452" cy="369332"/>
          </a:xfrm>
          <a:prstGeom prst="rect">
            <a:avLst/>
          </a:prstGeom>
          <a:noFill/>
        </p:spPr>
        <p:txBody>
          <a:bodyPr wrap="none" rtlCol="0">
            <a:spAutoFit/>
          </a:bodyPr>
          <a:lstStyle/>
          <a:p>
            <a:r>
              <a:rPr lang="en-SG" dirty="0" smtClean="0"/>
              <a:t>Fig.4 Model coordinate system</a:t>
            </a:r>
            <a:endParaRPr lang="en-SG" dirty="0"/>
          </a:p>
        </p:txBody>
      </p:sp>
    </p:spTree>
    <p:extLst>
      <p:ext uri="{BB962C8B-B14F-4D97-AF65-F5344CB8AC3E}">
        <p14:creationId xmlns:p14="http://schemas.microsoft.com/office/powerpoint/2010/main" val="2969702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carbides of tungsten, molybdenum and chromium, which has the highest toughness, high hot hardness and good wear resistance</a:t>
            </a:r>
          </a:p>
          <a:p>
            <a:pPr lvl="1">
              <a:buFont typeface="Wingdings" panose="05000000000000000000" pitchFamily="2" charset="2"/>
              <a:buChar char="§"/>
            </a:pPr>
            <a:r>
              <a:rPr lang="en-US" dirty="0" smtClean="0"/>
              <a:t>Cemented carbides: produced by the cold compaction of the tungsten carbide powder in a binder. 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 but low toughness. </a:t>
            </a:r>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7278254" cy="4482811"/>
          </a:xfrm>
        </p:spPr>
        <p:txBody>
          <a:bodyPr>
            <a:normAutofit fontScale="92500" lnSpcReduction="1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800521" y="2382981"/>
            <a:ext cx="3808213" cy="2105891"/>
          </a:xfrm>
          <a:prstGeom prst="rect">
            <a:avLst/>
          </a:prstGeom>
        </p:spPr>
      </p:pic>
    </p:spTree>
    <p:extLst>
      <p:ext uri="{BB962C8B-B14F-4D97-AF65-F5344CB8AC3E}">
        <p14:creationId xmlns:p14="http://schemas.microsoft.com/office/powerpoint/2010/main" val="6039718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p>
        </p:txBody>
      </p:sp>
    </p:spTree>
    <p:extLst>
      <p:ext uri="{BB962C8B-B14F-4D97-AF65-F5344CB8AC3E}">
        <p14:creationId xmlns:p14="http://schemas.microsoft.com/office/powerpoint/2010/main" val="3664483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690688"/>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2009621"/>
            <a:ext cx="6642232" cy="2361913"/>
          </a:xfrm>
          <a:prstGeom prst="rect">
            <a:avLst/>
          </a:prstGeom>
        </p:spPr>
      </p:pic>
      <p:pic>
        <p:nvPicPr>
          <p:cNvPr id="6" name="图片 5"/>
          <p:cNvPicPr>
            <a:picLocks noChangeAspect="1"/>
          </p:cNvPicPr>
          <p:nvPr/>
        </p:nvPicPr>
        <p:blipFill>
          <a:blip r:embed="rId3"/>
          <a:stretch>
            <a:fillRect/>
          </a:stretch>
        </p:blipFill>
        <p:spPr>
          <a:xfrm>
            <a:off x="2493476" y="4690467"/>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
        <p:nvSpPr>
          <p:cNvPr id="2" name="文本框 1"/>
          <p:cNvSpPr txBox="1"/>
          <p:nvPr/>
        </p:nvSpPr>
        <p:spPr>
          <a:xfrm>
            <a:off x="4941454" y="6105236"/>
            <a:ext cx="2966325" cy="369332"/>
          </a:xfrm>
          <a:prstGeom prst="rect">
            <a:avLst/>
          </a:prstGeom>
          <a:noFill/>
        </p:spPr>
        <p:txBody>
          <a:bodyPr wrap="none" rtlCol="0">
            <a:spAutoFit/>
          </a:bodyPr>
          <a:lstStyle/>
          <a:p>
            <a:r>
              <a:rPr lang="en-SG" dirty="0" smtClean="0"/>
              <a:t>Example of Group Techniques</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Coordinate systems and Program Zero of CNC</a:t>
            </a:r>
          </a:p>
          <a:p>
            <a:pPr lvl="1">
              <a:buFont typeface="Wingdings" panose="05000000000000000000" pitchFamily="2" charset="2"/>
              <a:buChar char="§"/>
            </a:pPr>
            <a:r>
              <a:rPr lang="en-SG" dirty="0" smtClean="0"/>
              <a:t>The </a:t>
            </a:r>
            <a:r>
              <a:rPr lang="en-SG" dirty="0"/>
              <a:t>machine tools are programmed in a Cartesian coordinate system. </a:t>
            </a:r>
            <a:r>
              <a:rPr lang="en-SG" dirty="0" smtClean="0"/>
              <a:t>Usually, the </a:t>
            </a:r>
            <a:r>
              <a:rPr lang="en-SG" dirty="0"/>
              <a:t>Z axis is </a:t>
            </a:r>
            <a:r>
              <a:rPr lang="en-SG" dirty="0" smtClean="0"/>
              <a:t>aligned </a:t>
            </a:r>
            <a:r>
              <a:rPr lang="en-SG" dirty="0"/>
              <a:t>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a:t>
            </a:r>
            <a:r>
              <a:rPr lang="en-SG" dirty="0" err="1" smtClean="0"/>
              <a:t>respectively.A</a:t>
            </a:r>
            <a:r>
              <a:rPr lang="en-SG" dirty="0" smtClean="0"/>
              <a:t> </a:t>
            </a:r>
            <a:r>
              <a:rPr lang="en-SG" dirty="0"/>
              <a:t>programmer can always assume that the tool moves relative to the coordinate system of the stationary </a:t>
            </a:r>
            <a:r>
              <a:rPr lang="en-SG" dirty="0" err="1"/>
              <a:t>workpiece</a:t>
            </a:r>
            <a:r>
              <a:rPr lang="en-SG" dirty="0"/>
              <a:t>. </a:t>
            </a:r>
            <a:endParaRPr lang="en-SG" dirty="0" smtClean="0"/>
          </a:p>
          <a:p>
            <a:pPr lvl="1">
              <a:buFont typeface="Wingdings" panose="05000000000000000000" pitchFamily="2" charset="2"/>
              <a:buChar char="§"/>
            </a:pPr>
            <a:r>
              <a:rPr lang="en-SG" dirty="0" smtClean="0"/>
              <a:t>The origin point for each axis is commonly called the program zero point, which allows the programmer to input all coordinates within a program from a common and logical point. Under </a:t>
            </a:r>
            <a:r>
              <a:rPr lang="en-SG" dirty="0"/>
              <a:t>the limitation of a CNC </a:t>
            </a:r>
            <a:r>
              <a:rPr lang="en-SG" dirty="0" smtClean="0"/>
              <a:t>, a program zero can be set at any point for convenience where in order to make the program code much easier. In most of situations, locating the program zero point on the </a:t>
            </a:r>
            <a:r>
              <a:rPr lang="en-SG" dirty="0" err="1" smtClean="0"/>
              <a:t>workpiece</a:t>
            </a:r>
            <a:r>
              <a:rPr lang="en-SG" dirty="0" smtClean="0"/>
              <a:t> from which the most dimensions are taken.</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2914249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825625"/>
            <a:ext cx="7714673" cy="4351338"/>
          </a:xfrm>
        </p:spPr>
        <p:txBody>
          <a:bodyPr>
            <a:normAutofit fontScale="70000" lnSpcReduction="20000"/>
          </a:bodyPr>
          <a:lstStyle/>
          <a:p>
            <a:r>
              <a:rPr lang="en-SG" dirty="0" smtClean="0"/>
              <a:t>Main steps doing CNC programming</a:t>
            </a:r>
          </a:p>
          <a:p>
            <a:pPr lvl="1">
              <a:buFont typeface="Wingdings" panose="05000000000000000000" pitchFamily="2" charset="2"/>
              <a:buChar char="ü"/>
            </a:pPr>
            <a:r>
              <a:rPr lang="en-SG" dirty="0"/>
              <a:t>Study of production drawing and other documents prepared by planning department</a:t>
            </a:r>
          </a:p>
          <a:p>
            <a:pPr lvl="1">
              <a:buFont typeface="Wingdings" panose="05000000000000000000" pitchFamily="2" charset="2"/>
              <a:buChar char="ü"/>
            </a:pPr>
            <a:r>
              <a:rPr lang="en-SG" dirty="0"/>
              <a:t> </a:t>
            </a:r>
            <a:r>
              <a:rPr lang="en-SG" dirty="0" smtClean="0"/>
              <a:t>Determination </a:t>
            </a:r>
            <a:r>
              <a:rPr lang="en-SG" dirty="0"/>
              <a:t>of stock size</a:t>
            </a:r>
          </a:p>
          <a:p>
            <a:pPr lvl="1">
              <a:buFont typeface="Wingdings" panose="05000000000000000000" pitchFamily="2" charset="2"/>
              <a:buChar char="ü"/>
            </a:pPr>
            <a:r>
              <a:rPr lang="en-SG" dirty="0"/>
              <a:t> </a:t>
            </a:r>
            <a:r>
              <a:rPr lang="en-SG" dirty="0" smtClean="0"/>
              <a:t>Study </a:t>
            </a:r>
            <a:r>
              <a:rPr lang="en-SG" dirty="0"/>
              <a:t>of machine tool specifications and features of control system</a:t>
            </a:r>
          </a:p>
          <a:p>
            <a:pPr lvl="1">
              <a:buFont typeface="Wingdings" panose="05000000000000000000" pitchFamily="2" charset="2"/>
              <a:buChar char="ü"/>
            </a:pPr>
            <a:r>
              <a:rPr lang="en-SG" dirty="0"/>
              <a:t> </a:t>
            </a:r>
            <a:r>
              <a:rPr lang="en-SG" dirty="0" smtClean="0"/>
              <a:t>Sequencing </a:t>
            </a:r>
            <a:r>
              <a:rPr lang="en-SG" dirty="0"/>
              <a:t>machining processes in an optimum manner</a:t>
            </a:r>
          </a:p>
          <a:p>
            <a:pPr lvl="1">
              <a:buFont typeface="Wingdings" panose="05000000000000000000" pitchFamily="2" charset="2"/>
              <a:buChar char="ü"/>
            </a:pPr>
            <a:r>
              <a:rPr lang="en-SG" dirty="0"/>
              <a:t> </a:t>
            </a:r>
            <a:r>
              <a:rPr lang="en-SG" dirty="0" smtClean="0"/>
              <a:t>Deciding </a:t>
            </a:r>
            <a:r>
              <a:rPr lang="en-SG" dirty="0"/>
              <a:t>the setups</a:t>
            </a:r>
          </a:p>
          <a:p>
            <a:pPr lvl="1">
              <a:buFont typeface="Wingdings" panose="05000000000000000000" pitchFamily="2" charset="2"/>
              <a:buChar char="ü"/>
            </a:pPr>
            <a:r>
              <a:rPr lang="en-SG" dirty="0"/>
              <a:t> </a:t>
            </a:r>
            <a:r>
              <a:rPr lang="en-SG" dirty="0" smtClean="0"/>
              <a:t>Tool </a:t>
            </a:r>
            <a:r>
              <a:rPr lang="en-SG" dirty="0"/>
              <a:t>selection</a:t>
            </a:r>
          </a:p>
          <a:p>
            <a:pPr lvl="1">
              <a:buFont typeface="Wingdings" panose="05000000000000000000" pitchFamily="2" charset="2"/>
              <a:buChar char="ü"/>
            </a:pPr>
            <a:r>
              <a:rPr lang="en-SG" dirty="0"/>
              <a:t> </a:t>
            </a:r>
            <a:r>
              <a:rPr lang="en-SG" dirty="0" smtClean="0"/>
              <a:t>Selection </a:t>
            </a:r>
            <a:r>
              <a:rPr lang="en-SG" dirty="0"/>
              <a:t>of technological parameters like speed, feed, etc.</a:t>
            </a:r>
          </a:p>
          <a:p>
            <a:pPr lvl="1">
              <a:buFont typeface="Wingdings" panose="05000000000000000000" pitchFamily="2" charset="2"/>
              <a:buChar char="ü"/>
            </a:pPr>
            <a:r>
              <a:rPr lang="en-SG" dirty="0"/>
              <a:t> </a:t>
            </a:r>
            <a:r>
              <a:rPr lang="en-SG" dirty="0" smtClean="0"/>
              <a:t>Tool </a:t>
            </a:r>
            <a:r>
              <a:rPr lang="en-SG" dirty="0"/>
              <a:t>path determination</a:t>
            </a:r>
          </a:p>
          <a:p>
            <a:pPr lvl="1">
              <a:buFont typeface="Wingdings" panose="05000000000000000000" pitchFamily="2" charset="2"/>
              <a:buChar char="ü"/>
            </a:pPr>
            <a:r>
              <a:rPr lang="en-SG" dirty="0"/>
              <a:t> </a:t>
            </a:r>
            <a:r>
              <a:rPr lang="en-SG" dirty="0" smtClean="0"/>
              <a:t>Preparation </a:t>
            </a:r>
            <a:r>
              <a:rPr lang="en-SG" dirty="0"/>
              <a:t>of working sketches and calculations, if needed</a:t>
            </a:r>
          </a:p>
          <a:p>
            <a:pPr lvl="1">
              <a:buFont typeface="Wingdings" panose="05000000000000000000" pitchFamily="2" charset="2"/>
              <a:buChar char="ü"/>
            </a:pPr>
            <a:r>
              <a:rPr lang="en-SG" dirty="0"/>
              <a:t> </a:t>
            </a:r>
            <a:r>
              <a:rPr lang="en-SG" dirty="0" smtClean="0"/>
              <a:t>Program </a:t>
            </a:r>
            <a:r>
              <a:rPr lang="en-SG" dirty="0"/>
              <a:t>preparation (manually or by computer)</a:t>
            </a:r>
          </a:p>
          <a:p>
            <a:pPr lvl="1">
              <a:buFont typeface="Wingdings" panose="05000000000000000000" pitchFamily="2" charset="2"/>
              <a:buChar char="ü"/>
            </a:pPr>
            <a:r>
              <a:rPr lang="en-SG" dirty="0"/>
              <a:t> </a:t>
            </a:r>
            <a:r>
              <a:rPr lang="en-SG" dirty="0" smtClean="0"/>
              <a:t>Program </a:t>
            </a:r>
            <a:r>
              <a:rPr lang="en-SG" dirty="0"/>
              <a:t>transfer to the </a:t>
            </a:r>
            <a:r>
              <a:rPr lang="en-SG" dirty="0" smtClean="0"/>
              <a:t>CNC</a:t>
            </a:r>
            <a:endParaRPr lang="en-SG" dirty="0"/>
          </a:p>
          <a:p>
            <a:pPr lvl="1">
              <a:buFont typeface="Wingdings" panose="05000000000000000000" pitchFamily="2" charset="2"/>
              <a:buChar char="ü"/>
            </a:pPr>
            <a:r>
              <a:rPr lang="en-SG" dirty="0"/>
              <a:t> </a:t>
            </a:r>
            <a:r>
              <a:rPr lang="en-SG" dirty="0" smtClean="0"/>
              <a:t>Tool </a:t>
            </a:r>
            <a:r>
              <a:rPr lang="en-SG" dirty="0"/>
              <a:t>path simulation/program simulation</a:t>
            </a:r>
          </a:p>
          <a:p>
            <a:pPr lvl="1">
              <a:buFont typeface="Wingdings" panose="05000000000000000000" pitchFamily="2" charset="2"/>
              <a:buChar char="ü"/>
            </a:pPr>
            <a:r>
              <a:rPr lang="en-SG" dirty="0"/>
              <a:t> </a:t>
            </a:r>
            <a:r>
              <a:rPr lang="en-SG" dirty="0" smtClean="0"/>
              <a:t>Program </a:t>
            </a:r>
            <a:r>
              <a:rPr lang="en-SG" dirty="0"/>
              <a:t>testing—dry run, and debugging </a:t>
            </a:r>
          </a:p>
          <a:p>
            <a:pPr lvl="1">
              <a:buFont typeface="Wingdings" panose="05000000000000000000" pitchFamily="2" charset="2"/>
              <a:buChar char="ü"/>
            </a:pPr>
            <a:r>
              <a:rPr lang="en-SG" dirty="0"/>
              <a:t> </a:t>
            </a:r>
            <a:r>
              <a:rPr lang="en-SG" dirty="0" smtClean="0"/>
              <a:t>Manufacture </a:t>
            </a:r>
            <a:r>
              <a:rPr lang="en-SG" dirty="0"/>
              <a:t>of components</a:t>
            </a:r>
          </a:p>
          <a:p>
            <a:pPr lvl="1">
              <a:buFont typeface="Wingdings" panose="05000000000000000000" pitchFamily="2" charset="2"/>
              <a:buChar char="ü"/>
            </a:pPr>
            <a:r>
              <a:rPr lang="en-SG" dirty="0"/>
              <a:t> </a:t>
            </a:r>
            <a:r>
              <a:rPr lang="en-SG" dirty="0" smtClean="0"/>
              <a:t>Documentation </a:t>
            </a:r>
            <a:r>
              <a:rPr lang="en-SG" dirty="0"/>
              <a:t>for future reference</a:t>
            </a:r>
            <a:endParaRPr lang="en-SG" dirty="0" smtClean="0"/>
          </a:p>
        </p:txBody>
      </p:sp>
      <p:pic>
        <p:nvPicPr>
          <p:cNvPr id="4" name="图片 3"/>
          <p:cNvPicPr>
            <a:picLocks noChangeAspect="1"/>
          </p:cNvPicPr>
          <p:nvPr/>
        </p:nvPicPr>
        <p:blipFill>
          <a:blip r:embed="rId2"/>
          <a:stretch>
            <a:fillRect/>
          </a:stretch>
        </p:blipFill>
        <p:spPr>
          <a:xfrm>
            <a:off x="8256383" y="1825625"/>
            <a:ext cx="3009259" cy="4351338"/>
          </a:xfrm>
          <a:prstGeom prst="rect">
            <a:avLst/>
          </a:prstGeom>
        </p:spPr>
      </p:pic>
    </p:spTree>
    <p:extLst>
      <p:ext uri="{BB962C8B-B14F-4D97-AF65-F5344CB8AC3E}">
        <p14:creationId xmlns:p14="http://schemas.microsoft.com/office/powerpoint/2010/main" val="204206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38674"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38675"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38676"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38677"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smtClean="0"/>
              <a:t>Manual part programming</a:t>
            </a:r>
          </a:p>
          <a:p>
            <a:pPr lvl="1">
              <a:buFont typeface="Wingdings" panose="05000000000000000000" pitchFamily="2" charset="2"/>
              <a:buChar char="§"/>
            </a:pPr>
            <a:r>
              <a:rPr lang="en-SG" dirty="0" smtClean="0"/>
              <a:t>ISO Standards for Coding</a:t>
            </a:r>
          </a:p>
          <a:p>
            <a:pPr lvl="1">
              <a:buFont typeface="Wingdings" panose="05000000000000000000" pitchFamily="2" charset="2"/>
              <a:buChar char="§"/>
            </a:pPr>
            <a:r>
              <a:rPr lang="en-SG" dirty="0" smtClean="0"/>
              <a:t>Coordinate function</a:t>
            </a:r>
          </a:p>
          <a:p>
            <a:pPr lvl="1">
              <a:buFont typeface="Wingdings" panose="05000000000000000000" pitchFamily="2" charset="2"/>
              <a:buChar char="§"/>
            </a:pPr>
            <a:r>
              <a:rPr lang="en-SG" dirty="0" smtClean="0"/>
              <a:t>Feed Function</a:t>
            </a:r>
          </a:p>
          <a:p>
            <a:pPr lvl="1">
              <a:buFont typeface="Wingdings" panose="05000000000000000000" pitchFamily="2" charset="2"/>
              <a:buChar char="§"/>
            </a:pPr>
            <a:r>
              <a:rPr lang="en-SG" dirty="0" smtClean="0"/>
              <a:t>Speed Function</a:t>
            </a:r>
          </a:p>
          <a:p>
            <a:pPr lvl="1">
              <a:buFont typeface="Wingdings" panose="05000000000000000000" pitchFamily="2" charset="2"/>
              <a:buChar char="§"/>
            </a:pPr>
            <a:r>
              <a:rPr lang="en-SG" dirty="0" smtClean="0"/>
              <a:t>Tool Function</a:t>
            </a:r>
          </a:p>
          <a:p>
            <a:pPr lvl="1">
              <a:buFont typeface="Wingdings" panose="05000000000000000000" pitchFamily="2" charset="2"/>
              <a:buChar char="§"/>
            </a:pPr>
            <a:r>
              <a:rPr lang="en-SG" dirty="0" smtClean="0"/>
              <a:t>Coordinate system</a:t>
            </a:r>
          </a:p>
          <a:p>
            <a:pPr lvl="2">
              <a:buFont typeface="Wingdings" panose="05000000000000000000" pitchFamily="2" charset="2"/>
              <a:buChar char="§"/>
            </a:pPr>
            <a:r>
              <a:rPr lang="en-SG" dirty="0" smtClean="0"/>
              <a:t>Fixing of the coordinate system is the first requirement in part programming.</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1114226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Basics </a:t>
            </a:r>
            <a:r>
              <a:rPr lang="en-SG" dirty="0"/>
              <a:t>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p:txBody>
      </p:sp>
    </p:spTree>
    <p:extLst>
      <p:ext uri="{BB962C8B-B14F-4D97-AF65-F5344CB8AC3E}">
        <p14:creationId xmlns:p14="http://schemas.microsoft.com/office/powerpoint/2010/main" val="35523478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CAD/CAM based CNC part programming</a:t>
            </a:r>
          </a:p>
          <a:p>
            <a:pPr lvl="1">
              <a:buFont typeface="Wingdings" panose="05000000000000000000" pitchFamily="2" charset="2"/>
              <a:buChar char="§"/>
            </a:pPr>
            <a:r>
              <a:rPr lang="en-SG" dirty="0" smtClean="0"/>
              <a:t>Trajectory Generation</a:t>
            </a:r>
          </a:p>
          <a:p>
            <a:pPr lvl="2">
              <a:buFont typeface="Wingdings" panose="05000000000000000000" pitchFamily="2" charset="2"/>
              <a:buChar char="§"/>
            </a:pPr>
            <a:r>
              <a:rPr lang="en-SG" dirty="0" smtClean="0"/>
              <a:t>All units are converted into counts</a:t>
            </a:r>
          </a:p>
          <a:p>
            <a:pPr lvl="2">
              <a:buFont typeface="Wingdings" panose="05000000000000000000" pitchFamily="2" charset="2"/>
              <a:buChar char="§"/>
            </a:pPr>
            <a:endParaRPr lang="en-SG" dirty="0"/>
          </a:p>
        </p:txBody>
      </p:sp>
      <p:pic>
        <p:nvPicPr>
          <p:cNvPr id="4" name="图片 3"/>
          <p:cNvPicPr>
            <a:picLocks noChangeAspect="1"/>
          </p:cNvPicPr>
          <p:nvPr/>
        </p:nvPicPr>
        <p:blipFill>
          <a:blip r:embed="rId2"/>
          <a:stretch>
            <a:fillRect/>
          </a:stretch>
        </p:blipFill>
        <p:spPr>
          <a:xfrm>
            <a:off x="6804472" y="3764626"/>
            <a:ext cx="5048509" cy="2228965"/>
          </a:xfrm>
          <a:prstGeom prst="rect">
            <a:avLst/>
          </a:prstGeom>
        </p:spPr>
      </p:pic>
    </p:spTree>
    <p:extLst>
      <p:ext uri="{BB962C8B-B14F-4D97-AF65-F5344CB8AC3E}">
        <p14:creationId xmlns:p14="http://schemas.microsoft.com/office/powerpoint/2010/main" val="22386734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pic>
        <p:nvPicPr>
          <p:cNvPr id="4" name="图片 3"/>
          <p:cNvPicPr>
            <a:picLocks noChangeAspect="1"/>
          </p:cNvPicPr>
          <p:nvPr/>
        </p:nvPicPr>
        <p:blipFill>
          <a:blip r:embed="rId2"/>
          <a:stretch>
            <a:fillRect/>
          </a:stretch>
        </p:blipFill>
        <p:spPr>
          <a:xfrm>
            <a:off x="2648544" y="1690688"/>
            <a:ext cx="6894911" cy="4626985"/>
          </a:xfrm>
          <a:prstGeom prst="rect">
            <a:avLst/>
          </a:prstGeom>
        </p:spPr>
      </p:pic>
      <p:sp>
        <p:nvSpPr>
          <p:cNvPr id="3" name="文本框 2"/>
          <p:cNvSpPr txBox="1"/>
          <p:nvPr/>
        </p:nvSpPr>
        <p:spPr>
          <a:xfrm>
            <a:off x="1071418" y="6317673"/>
            <a:ext cx="3812647" cy="369332"/>
          </a:xfrm>
          <a:prstGeom prst="rect">
            <a:avLst/>
          </a:prstGeom>
          <a:noFill/>
        </p:spPr>
        <p:txBody>
          <a:bodyPr wrap="none" rtlCol="0">
            <a:spAutoFit/>
          </a:bodyPr>
          <a:lstStyle/>
          <a:p>
            <a:r>
              <a:rPr lang="en-SG" dirty="0" smtClean="0"/>
              <a:t>MCD is short for Machine Control Data</a:t>
            </a:r>
            <a:endParaRPr lang="en-SG" dirty="0"/>
          </a:p>
        </p:txBody>
      </p:sp>
    </p:spTree>
    <p:extLst>
      <p:ext uri="{BB962C8B-B14F-4D97-AF65-F5344CB8AC3E}">
        <p14:creationId xmlns:p14="http://schemas.microsoft.com/office/powerpoint/2010/main" val="1732645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sp>
        <p:nvSpPr>
          <p:cNvPr id="5" name="内容占位符 2"/>
          <p:cNvSpPr txBox="1">
            <a:spLocks/>
          </p:cNvSpPr>
          <p:nvPr/>
        </p:nvSpPr>
        <p:spPr>
          <a:xfrm>
            <a:off x="838200" y="1525082"/>
            <a:ext cx="7003472" cy="4424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a:t>
            </a:r>
            <a:r>
              <a:rPr lang="en-SG" dirty="0" smtClean="0"/>
              <a:t>Functions (for Fanuc system)</a:t>
            </a:r>
            <a:endParaRPr lang="en-SG" dirty="0"/>
          </a:p>
        </p:txBody>
      </p:sp>
      <p:graphicFrame>
        <p:nvGraphicFramePr>
          <p:cNvPr id="6" name="表格 5"/>
          <p:cNvGraphicFramePr>
            <a:graphicFrameLocks noGrp="1"/>
          </p:cNvGraphicFramePr>
          <p:nvPr>
            <p:extLst>
              <p:ext uri="{D42A27DB-BD31-4B8C-83A1-F6EECF244321}">
                <p14:modId xmlns:p14="http://schemas.microsoft.com/office/powerpoint/2010/main" val="821213539"/>
              </p:ext>
            </p:extLst>
          </p:nvPr>
        </p:nvGraphicFramePr>
        <p:xfrm>
          <a:off x="1551710" y="2041236"/>
          <a:ext cx="8783781" cy="4389120"/>
        </p:xfrm>
        <a:graphic>
          <a:graphicData uri="http://schemas.openxmlformats.org/drawingml/2006/table">
            <a:tbl>
              <a:tblPr firstRow="1" bandRow="1">
                <a:tableStyleId>{5C22544A-7EE6-4342-B048-85BDC9FD1C3A}</a:tableStyleId>
              </a:tblPr>
              <a:tblGrid>
                <a:gridCol w="640256">
                  <a:extLst>
                    <a:ext uri="{9D8B030D-6E8A-4147-A177-3AD203B41FA5}">
                      <a16:colId xmlns:a16="http://schemas.microsoft.com/office/drawing/2014/main" val="2440300846"/>
                    </a:ext>
                  </a:extLst>
                </a:gridCol>
                <a:gridCol w="3751635">
                  <a:extLst>
                    <a:ext uri="{9D8B030D-6E8A-4147-A177-3AD203B41FA5}">
                      <a16:colId xmlns:a16="http://schemas.microsoft.com/office/drawing/2014/main" val="3197186294"/>
                    </a:ext>
                  </a:extLst>
                </a:gridCol>
                <a:gridCol w="619508">
                  <a:extLst>
                    <a:ext uri="{9D8B030D-6E8A-4147-A177-3AD203B41FA5}">
                      <a16:colId xmlns:a16="http://schemas.microsoft.com/office/drawing/2014/main" val="546820118"/>
                    </a:ext>
                  </a:extLst>
                </a:gridCol>
                <a:gridCol w="3772382">
                  <a:extLst>
                    <a:ext uri="{9D8B030D-6E8A-4147-A177-3AD203B41FA5}">
                      <a16:colId xmlns:a16="http://schemas.microsoft.com/office/drawing/2014/main" val="3634279886"/>
                    </a:ext>
                  </a:extLst>
                </a:gridCol>
              </a:tblGrid>
              <a:tr h="226291">
                <a:tc gridSpan="2">
                  <a:txBody>
                    <a:bodyPr/>
                    <a:lstStyle/>
                    <a:p>
                      <a:pPr algn="ctr"/>
                      <a:r>
                        <a:rPr lang="en-SG" sz="1000" dirty="0" smtClean="0"/>
                        <a:t>Preparatory</a:t>
                      </a:r>
                      <a:r>
                        <a:rPr lang="en-SG" sz="1000" baseline="0" dirty="0" smtClean="0"/>
                        <a:t> Commands (G-codes)</a:t>
                      </a:r>
                      <a:endParaRPr lang="en-SG" sz="1000" dirty="0"/>
                    </a:p>
                  </a:txBody>
                  <a:tcPr/>
                </a:tc>
                <a:tc hMerge="1">
                  <a:txBody>
                    <a:bodyPr/>
                    <a:lstStyle/>
                    <a:p>
                      <a:endParaRPr lang="en-SG" dirty="0"/>
                    </a:p>
                  </a:txBody>
                  <a:tcPr/>
                </a:tc>
                <a:tc gridSpan="2">
                  <a:txBody>
                    <a:bodyPr/>
                    <a:lstStyle/>
                    <a:p>
                      <a:pPr algn="ctr"/>
                      <a:r>
                        <a:rPr lang="en-SG" sz="1000" dirty="0" smtClean="0"/>
                        <a:t>Miscellaneous Commands (M-codes)</a:t>
                      </a:r>
                      <a:endParaRPr lang="en-SG" sz="1000" dirty="0"/>
                    </a:p>
                  </a:txBody>
                  <a:tcPr/>
                </a:tc>
                <a:tc hMerge="1">
                  <a:txBody>
                    <a:bodyPr/>
                    <a:lstStyle/>
                    <a:p>
                      <a:endParaRPr lang="en-SG" dirty="0"/>
                    </a:p>
                  </a:txBody>
                  <a:tcPr/>
                </a:tc>
                <a:extLst>
                  <a:ext uri="{0D108BD9-81ED-4DB2-BD59-A6C34878D82A}">
                    <a16:rowId xmlns:a16="http://schemas.microsoft.com/office/drawing/2014/main" val="3541962458"/>
                  </a:ext>
                </a:extLst>
              </a:tr>
              <a:tr h="226291">
                <a:tc>
                  <a:txBody>
                    <a:bodyPr/>
                    <a:lstStyle/>
                    <a:p>
                      <a:pPr algn="ctr"/>
                      <a:r>
                        <a:rPr lang="en-SG" sz="1000" dirty="0" smtClean="0"/>
                        <a:t>G00</a:t>
                      </a:r>
                      <a:endParaRPr lang="en-SG" sz="1000" dirty="0"/>
                    </a:p>
                  </a:txBody>
                  <a:tcPr/>
                </a:tc>
                <a:tc>
                  <a:txBody>
                    <a:bodyPr/>
                    <a:lstStyle/>
                    <a:p>
                      <a:r>
                        <a:rPr lang="en-SG" sz="1000" dirty="0" smtClean="0"/>
                        <a:t>Point-to-point</a:t>
                      </a:r>
                      <a:r>
                        <a:rPr lang="en-SG" sz="1000" baseline="0" dirty="0" smtClean="0"/>
                        <a:t> positioning</a:t>
                      </a:r>
                      <a:endParaRPr lang="en-SG" sz="1000" dirty="0"/>
                    </a:p>
                  </a:txBody>
                  <a:tcPr/>
                </a:tc>
                <a:tc>
                  <a:txBody>
                    <a:bodyPr/>
                    <a:lstStyle/>
                    <a:p>
                      <a:pPr algn="ctr"/>
                      <a:r>
                        <a:rPr lang="en-SG" sz="1000" dirty="0" smtClean="0"/>
                        <a:t>M00</a:t>
                      </a:r>
                      <a:endParaRPr lang="en-SG" sz="1000" dirty="0"/>
                    </a:p>
                  </a:txBody>
                  <a:tcPr/>
                </a:tc>
                <a:tc>
                  <a:txBody>
                    <a:bodyPr/>
                    <a:lstStyle/>
                    <a:p>
                      <a:r>
                        <a:rPr lang="en-SG" sz="1000" dirty="0" smtClean="0"/>
                        <a:t>Program stop</a:t>
                      </a:r>
                      <a:endParaRPr lang="en-SG" sz="1000" dirty="0"/>
                    </a:p>
                  </a:txBody>
                  <a:tcPr/>
                </a:tc>
                <a:extLst>
                  <a:ext uri="{0D108BD9-81ED-4DB2-BD59-A6C34878D82A}">
                    <a16:rowId xmlns:a16="http://schemas.microsoft.com/office/drawing/2014/main" val="1019187546"/>
                  </a:ext>
                </a:extLst>
              </a:tr>
              <a:tr h="226291">
                <a:tc>
                  <a:txBody>
                    <a:bodyPr/>
                    <a:lstStyle/>
                    <a:p>
                      <a:pPr algn="ctr"/>
                      <a:r>
                        <a:rPr lang="en-SG" sz="1000" dirty="0" smtClean="0"/>
                        <a:t>G01</a:t>
                      </a:r>
                      <a:endParaRPr lang="en-SG" sz="1000" dirty="0"/>
                    </a:p>
                  </a:txBody>
                  <a:tcPr/>
                </a:tc>
                <a:tc>
                  <a:txBody>
                    <a:bodyPr/>
                    <a:lstStyle/>
                    <a:p>
                      <a:r>
                        <a:rPr lang="en-SG" sz="1000" dirty="0" smtClean="0"/>
                        <a:t>Linear</a:t>
                      </a:r>
                      <a:r>
                        <a:rPr lang="en-SG" sz="1000" baseline="0" dirty="0" smtClean="0"/>
                        <a:t> interpolation</a:t>
                      </a:r>
                      <a:endParaRPr lang="en-SG" sz="1000" dirty="0"/>
                    </a:p>
                  </a:txBody>
                  <a:tcPr/>
                </a:tc>
                <a:tc>
                  <a:txBody>
                    <a:bodyPr/>
                    <a:lstStyle/>
                    <a:p>
                      <a:pPr algn="ctr"/>
                      <a:r>
                        <a:rPr lang="en-SG" sz="1000" dirty="0" smtClean="0"/>
                        <a:t>M01</a:t>
                      </a:r>
                      <a:endParaRPr lang="en-SG" sz="1000" dirty="0"/>
                    </a:p>
                  </a:txBody>
                  <a:tcPr/>
                </a:tc>
                <a:tc>
                  <a:txBody>
                    <a:bodyPr/>
                    <a:lstStyle/>
                    <a:p>
                      <a:r>
                        <a:rPr lang="en-SG" sz="1000" dirty="0" smtClean="0"/>
                        <a:t>Optional</a:t>
                      </a:r>
                      <a:r>
                        <a:rPr lang="en-SG" sz="1000" baseline="0" dirty="0" smtClean="0"/>
                        <a:t> stop</a:t>
                      </a:r>
                      <a:endParaRPr lang="en-SG" sz="1000" dirty="0"/>
                    </a:p>
                  </a:txBody>
                  <a:tcPr/>
                </a:tc>
                <a:extLst>
                  <a:ext uri="{0D108BD9-81ED-4DB2-BD59-A6C34878D82A}">
                    <a16:rowId xmlns:a16="http://schemas.microsoft.com/office/drawing/2014/main" val="1177112702"/>
                  </a:ext>
                </a:extLst>
              </a:tr>
              <a:tr h="226291">
                <a:tc>
                  <a:txBody>
                    <a:bodyPr/>
                    <a:lstStyle/>
                    <a:p>
                      <a:pPr algn="ctr"/>
                      <a:r>
                        <a:rPr lang="en-SG" sz="1000" dirty="0" smtClean="0"/>
                        <a:t>G02</a:t>
                      </a:r>
                      <a:endParaRPr lang="en-SG" sz="1000" dirty="0"/>
                    </a:p>
                  </a:txBody>
                  <a:tcPr/>
                </a:tc>
                <a:tc>
                  <a:txBody>
                    <a:bodyPr/>
                    <a:lstStyle/>
                    <a:p>
                      <a:r>
                        <a:rPr lang="en-SG" sz="1000" dirty="0" smtClean="0"/>
                        <a:t>Clockwise circular interpolation</a:t>
                      </a:r>
                      <a:endParaRPr lang="en-SG" sz="1000" dirty="0"/>
                    </a:p>
                  </a:txBody>
                  <a:tcPr/>
                </a:tc>
                <a:tc>
                  <a:txBody>
                    <a:bodyPr/>
                    <a:lstStyle/>
                    <a:p>
                      <a:pPr algn="ctr"/>
                      <a:r>
                        <a:rPr lang="en-SG" sz="1000" dirty="0" smtClean="0"/>
                        <a:t>M02</a:t>
                      </a:r>
                      <a:endParaRPr lang="en-SG" sz="1000" dirty="0"/>
                    </a:p>
                  </a:txBody>
                  <a:tcPr/>
                </a:tc>
                <a:tc>
                  <a:txBody>
                    <a:bodyPr/>
                    <a:lstStyle/>
                    <a:p>
                      <a:r>
                        <a:rPr lang="en-SG" sz="1000" dirty="0" smtClean="0"/>
                        <a:t>End of program</a:t>
                      </a:r>
                      <a:endParaRPr lang="en-SG" sz="1000" dirty="0"/>
                    </a:p>
                  </a:txBody>
                  <a:tcPr/>
                </a:tc>
                <a:extLst>
                  <a:ext uri="{0D108BD9-81ED-4DB2-BD59-A6C34878D82A}">
                    <a16:rowId xmlns:a16="http://schemas.microsoft.com/office/drawing/2014/main" val="2659554878"/>
                  </a:ext>
                </a:extLst>
              </a:tr>
              <a:tr h="226291">
                <a:tc>
                  <a:txBody>
                    <a:bodyPr/>
                    <a:lstStyle/>
                    <a:p>
                      <a:pPr algn="ctr"/>
                      <a:r>
                        <a:rPr lang="en-SG" sz="1000" dirty="0" smtClean="0"/>
                        <a:t>G03</a:t>
                      </a:r>
                      <a:endParaRPr lang="en-SG" sz="1000" dirty="0"/>
                    </a:p>
                  </a:txBody>
                  <a:tcPr/>
                </a:tc>
                <a:tc>
                  <a:txBody>
                    <a:bodyPr/>
                    <a:lstStyle/>
                    <a:p>
                      <a:r>
                        <a:rPr lang="en-SG" sz="1000" dirty="0" smtClean="0"/>
                        <a:t>Counter-clockwise</a:t>
                      </a:r>
                      <a:r>
                        <a:rPr lang="en-SG" sz="1000" baseline="0" dirty="0" smtClean="0"/>
                        <a:t> circular interpolation</a:t>
                      </a:r>
                      <a:endParaRPr lang="en-SG" sz="1000" dirty="0"/>
                    </a:p>
                  </a:txBody>
                  <a:tcPr/>
                </a:tc>
                <a:tc>
                  <a:txBody>
                    <a:bodyPr/>
                    <a:lstStyle/>
                    <a:p>
                      <a:pPr algn="ctr"/>
                      <a:r>
                        <a:rPr lang="en-SG" sz="1000" dirty="0" smtClean="0"/>
                        <a:t>M03</a:t>
                      </a:r>
                      <a:endParaRPr lang="en-SG" sz="1000" dirty="0"/>
                    </a:p>
                  </a:txBody>
                  <a:tcPr/>
                </a:tc>
                <a:tc>
                  <a:txBody>
                    <a:bodyPr/>
                    <a:lstStyle/>
                    <a:p>
                      <a:r>
                        <a:rPr lang="en-SG" sz="1000" dirty="0" smtClean="0"/>
                        <a:t>Spindle start clockwise</a:t>
                      </a:r>
                      <a:endParaRPr lang="en-SG" sz="1000" dirty="0"/>
                    </a:p>
                  </a:txBody>
                  <a:tcPr/>
                </a:tc>
                <a:extLst>
                  <a:ext uri="{0D108BD9-81ED-4DB2-BD59-A6C34878D82A}">
                    <a16:rowId xmlns:a16="http://schemas.microsoft.com/office/drawing/2014/main" val="1089874186"/>
                  </a:ext>
                </a:extLst>
              </a:tr>
              <a:tr h="226291">
                <a:tc>
                  <a:txBody>
                    <a:bodyPr/>
                    <a:lstStyle/>
                    <a:p>
                      <a:pPr algn="ctr"/>
                      <a:r>
                        <a:rPr lang="en-SG" sz="1000" dirty="0" smtClean="0"/>
                        <a:t>G04</a:t>
                      </a:r>
                      <a:endParaRPr lang="en-SG" sz="1000" dirty="0"/>
                    </a:p>
                  </a:txBody>
                  <a:tcPr/>
                </a:tc>
                <a:tc>
                  <a:txBody>
                    <a:bodyPr/>
                    <a:lstStyle/>
                    <a:p>
                      <a:r>
                        <a:rPr lang="en-SG" sz="1000" dirty="0" smtClean="0"/>
                        <a:t>Dwell</a:t>
                      </a:r>
                      <a:endParaRPr lang="en-SG" sz="1000" dirty="0"/>
                    </a:p>
                  </a:txBody>
                  <a:tcPr/>
                </a:tc>
                <a:tc>
                  <a:txBody>
                    <a:bodyPr/>
                    <a:lstStyle/>
                    <a:p>
                      <a:pPr algn="ctr"/>
                      <a:r>
                        <a:rPr lang="en-SG" sz="1000" dirty="0" smtClean="0"/>
                        <a:t>M04</a:t>
                      </a:r>
                      <a:endParaRPr lang="en-SG" sz="1000" dirty="0"/>
                    </a:p>
                  </a:txBody>
                  <a:tcPr/>
                </a:tc>
                <a:tc>
                  <a:txBody>
                    <a:bodyPr/>
                    <a:lstStyle/>
                    <a:p>
                      <a:r>
                        <a:rPr lang="en-SG" sz="1000" dirty="0" smtClean="0"/>
                        <a:t>Spindle start counter-clockwise</a:t>
                      </a:r>
                      <a:endParaRPr lang="en-SG" sz="1000" dirty="0"/>
                    </a:p>
                  </a:txBody>
                  <a:tcPr/>
                </a:tc>
                <a:extLst>
                  <a:ext uri="{0D108BD9-81ED-4DB2-BD59-A6C34878D82A}">
                    <a16:rowId xmlns:a16="http://schemas.microsoft.com/office/drawing/2014/main" val="3961984351"/>
                  </a:ext>
                </a:extLst>
              </a:tr>
              <a:tr h="226291">
                <a:tc>
                  <a:txBody>
                    <a:bodyPr/>
                    <a:lstStyle/>
                    <a:p>
                      <a:pPr algn="ctr"/>
                      <a:r>
                        <a:rPr lang="en-SG" sz="1000" dirty="0" smtClean="0"/>
                        <a:t>G05</a:t>
                      </a:r>
                      <a:endParaRPr lang="en-SG" sz="1000" dirty="0"/>
                    </a:p>
                  </a:txBody>
                  <a:tcPr/>
                </a:tc>
                <a:tc>
                  <a:txBody>
                    <a:bodyPr/>
                    <a:lstStyle/>
                    <a:p>
                      <a:r>
                        <a:rPr lang="en-SG" sz="1000" dirty="0" smtClean="0"/>
                        <a:t>High-precision contour control</a:t>
                      </a:r>
                      <a:endParaRPr lang="en-SG" sz="1000" dirty="0"/>
                    </a:p>
                  </a:txBody>
                  <a:tcPr/>
                </a:tc>
                <a:tc>
                  <a:txBody>
                    <a:bodyPr/>
                    <a:lstStyle/>
                    <a:p>
                      <a:pPr algn="ctr"/>
                      <a:r>
                        <a:rPr lang="en-SG" sz="1000" dirty="0" smtClean="0"/>
                        <a:t>M05</a:t>
                      </a:r>
                      <a:endParaRPr lang="en-SG" sz="1000" dirty="0"/>
                    </a:p>
                  </a:txBody>
                  <a:tcPr/>
                </a:tc>
                <a:tc>
                  <a:txBody>
                    <a:bodyPr/>
                    <a:lstStyle/>
                    <a:p>
                      <a:r>
                        <a:rPr lang="en-SG" sz="1000" dirty="0" smtClean="0"/>
                        <a:t>Spindle stop</a:t>
                      </a:r>
                      <a:endParaRPr lang="en-SG" sz="1000" dirty="0"/>
                    </a:p>
                  </a:txBody>
                  <a:tcPr/>
                </a:tc>
                <a:extLst>
                  <a:ext uri="{0D108BD9-81ED-4DB2-BD59-A6C34878D82A}">
                    <a16:rowId xmlns:a16="http://schemas.microsoft.com/office/drawing/2014/main" val="1394533996"/>
                  </a:ext>
                </a:extLst>
              </a:tr>
              <a:tr h="226291">
                <a:tc>
                  <a:txBody>
                    <a:bodyPr/>
                    <a:lstStyle/>
                    <a:p>
                      <a:pPr algn="ctr"/>
                      <a:r>
                        <a:rPr lang="en-SG" sz="1000" dirty="0" smtClean="0"/>
                        <a:t>G06</a:t>
                      </a:r>
                      <a:endParaRPr lang="en-SG" sz="1000" dirty="0"/>
                    </a:p>
                  </a:txBody>
                  <a:tcPr/>
                </a:tc>
                <a:tc>
                  <a:txBody>
                    <a:bodyPr/>
                    <a:lstStyle/>
                    <a:p>
                      <a:r>
                        <a:rPr lang="en-SG" sz="1000" dirty="0" smtClean="0"/>
                        <a:t>NURBS machining</a:t>
                      </a:r>
                      <a:endParaRPr lang="en-SG" sz="1000" dirty="0"/>
                    </a:p>
                  </a:txBody>
                  <a:tcPr/>
                </a:tc>
                <a:tc>
                  <a:txBody>
                    <a:bodyPr/>
                    <a:lstStyle/>
                    <a:p>
                      <a:pPr algn="ctr"/>
                      <a:r>
                        <a:rPr lang="en-SG" sz="1000" dirty="0" smtClean="0"/>
                        <a:t>M06</a:t>
                      </a:r>
                      <a:endParaRPr lang="en-SG" sz="1000" dirty="0"/>
                    </a:p>
                  </a:txBody>
                  <a:tcPr/>
                </a:tc>
                <a:tc>
                  <a:txBody>
                    <a:bodyPr/>
                    <a:lstStyle/>
                    <a:p>
                      <a:r>
                        <a:rPr lang="en-SG" sz="1000" dirty="0" smtClean="0"/>
                        <a:t>Tool change</a:t>
                      </a:r>
                      <a:endParaRPr lang="en-SG" sz="1000" dirty="0"/>
                    </a:p>
                  </a:txBody>
                  <a:tcPr/>
                </a:tc>
                <a:extLst>
                  <a:ext uri="{0D108BD9-81ED-4DB2-BD59-A6C34878D82A}">
                    <a16:rowId xmlns:a16="http://schemas.microsoft.com/office/drawing/2014/main" val="3904745347"/>
                  </a:ext>
                </a:extLst>
              </a:tr>
              <a:tr h="226291">
                <a:tc>
                  <a:txBody>
                    <a:bodyPr/>
                    <a:lstStyle/>
                    <a:p>
                      <a:pPr algn="ctr"/>
                      <a:r>
                        <a:rPr lang="en-SG" sz="1000" dirty="0" smtClean="0"/>
                        <a:t>G40</a:t>
                      </a:r>
                      <a:endParaRPr lang="en-SG" sz="1000" dirty="0"/>
                    </a:p>
                  </a:txBody>
                  <a:tcPr/>
                </a:tc>
                <a:tc>
                  <a:txBody>
                    <a:bodyPr/>
                    <a:lstStyle/>
                    <a:p>
                      <a:r>
                        <a:rPr lang="en-SG" sz="1000" dirty="0" smtClean="0"/>
                        <a:t>Cancel</a:t>
                      </a:r>
                      <a:r>
                        <a:rPr lang="en-SG" sz="1000" baseline="0" dirty="0" smtClean="0"/>
                        <a:t> tool nose radius compensation</a:t>
                      </a:r>
                      <a:endParaRPr lang="en-SG" sz="1000" dirty="0"/>
                    </a:p>
                  </a:txBody>
                  <a:tcPr/>
                </a:tc>
                <a:tc>
                  <a:txBody>
                    <a:bodyPr/>
                    <a:lstStyle/>
                    <a:p>
                      <a:pPr algn="ctr"/>
                      <a:r>
                        <a:rPr lang="en-SG" sz="1000" dirty="0" smtClean="0"/>
                        <a:t>M07</a:t>
                      </a:r>
                      <a:endParaRPr lang="en-SG" sz="1000" dirty="0"/>
                    </a:p>
                  </a:txBody>
                  <a:tcPr/>
                </a:tc>
                <a:tc>
                  <a:txBody>
                    <a:bodyPr/>
                    <a:lstStyle/>
                    <a:p>
                      <a:r>
                        <a:rPr lang="en-SG" sz="1000" dirty="0" smtClean="0"/>
                        <a:t>Mist coolant on</a:t>
                      </a:r>
                      <a:endParaRPr lang="en-SG" sz="1000" dirty="0"/>
                    </a:p>
                  </a:txBody>
                  <a:tcPr/>
                </a:tc>
                <a:extLst>
                  <a:ext uri="{0D108BD9-81ED-4DB2-BD59-A6C34878D82A}">
                    <a16:rowId xmlns:a16="http://schemas.microsoft.com/office/drawing/2014/main" val="3600217953"/>
                  </a:ext>
                </a:extLst>
              </a:tr>
              <a:tr h="226291">
                <a:tc>
                  <a:txBody>
                    <a:bodyPr/>
                    <a:lstStyle/>
                    <a:p>
                      <a:pPr algn="ctr"/>
                      <a:r>
                        <a:rPr lang="en-SG" sz="1000" dirty="0" smtClean="0"/>
                        <a:t>G41</a:t>
                      </a:r>
                      <a:endParaRPr lang="en-SG" sz="1000" dirty="0"/>
                    </a:p>
                  </a:txBody>
                  <a:tcPr/>
                </a:tc>
                <a:tc>
                  <a:txBody>
                    <a:bodyPr/>
                    <a:lstStyle/>
                    <a:p>
                      <a:r>
                        <a:rPr lang="en-SG" sz="1000" dirty="0" smtClean="0"/>
                        <a:t>Tool nose radius</a:t>
                      </a:r>
                      <a:r>
                        <a:rPr lang="en-SG" sz="1000" baseline="0" dirty="0" smtClean="0"/>
                        <a:t> compensation – left</a:t>
                      </a:r>
                      <a:endParaRPr lang="en-SG" sz="1000" dirty="0"/>
                    </a:p>
                  </a:txBody>
                  <a:tcPr/>
                </a:tc>
                <a:tc>
                  <a:txBody>
                    <a:bodyPr/>
                    <a:lstStyle/>
                    <a:p>
                      <a:pPr algn="ctr"/>
                      <a:r>
                        <a:rPr lang="en-SG" sz="1000" dirty="0" smtClean="0"/>
                        <a:t>M08</a:t>
                      </a:r>
                      <a:endParaRPr lang="en-SG" sz="1000" dirty="0"/>
                    </a:p>
                  </a:txBody>
                  <a:tcPr/>
                </a:tc>
                <a:tc>
                  <a:txBody>
                    <a:bodyPr/>
                    <a:lstStyle/>
                    <a:p>
                      <a:r>
                        <a:rPr lang="en-SG" sz="1000" dirty="0" smtClean="0"/>
                        <a:t>Flood</a:t>
                      </a:r>
                      <a:r>
                        <a:rPr lang="en-SG" sz="1000" baseline="0" dirty="0" smtClean="0"/>
                        <a:t> coolant on</a:t>
                      </a:r>
                      <a:endParaRPr lang="en-SG" sz="1000" dirty="0"/>
                    </a:p>
                  </a:txBody>
                  <a:tcPr/>
                </a:tc>
                <a:extLst>
                  <a:ext uri="{0D108BD9-81ED-4DB2-BD59-A6C34878D82A}">
                    <a16:rowId xmlns:a16="http://schemas.microsoft.com/office/drawing/2014/main" val="3261141905"/>
                  </a:ext>
                </a:extLst>
              </a:tr>
              <a:tr h="226291">
                <a:tc>
                  <a:txBody>
                    <a:bodyPr/>
                    <a:lstStyle/>
                    <a:p>
                      <a:pPr algn="ctr"/>
                      <a:r>
                        <a:rPr lang="en-SG" sz="1000" dirty="0" smtClean="0"/>
                        <a:t>G42</a:t>
                      </a:r>
                      <a:endParaRPr lang="en-SG" sz="1000" dirty="0"/>
                    </a:p>
                  </a:txBody>
                  <a:tcPr/>
                </a:tc>
                <a:tc>
                  <a:txBody>
                    <a:bodyPr/>
                    <a:lstStyle/>
                    <a:p>
                      <a:r>
                        <a:rPr lang="en-SG" sz="1000" dirty="0" smtClean="0"/>
                        <a:t>Tool nose radius</a:t>
                      </a:r>
                      <a:r>
                        <a:rPr lang="en-SG" sz="1000" baseline="0" dirty="0" smtClean="0"/>
                        <a:t> compensation – right</a:t>
                      </a:r>
                      <a:endParaRPr lang="en-SG" sz="1000" dirty="0"/>
                    </a:p>
                  </a:txBody>
                  <a:tcPr/>
                </a:tc>
                <a:tc>
                  <a:txBody>
                    <a:bodyPr/>
                    <a:lstStyle/>
                    <a:p>
                      <a:pPr algn="ctr"/>
                      <a:r>
                        <a:rPr lang="en-SG" sz="1000" dirty="0" smtClean="0"/>
                        <a:t>M09</a:t>
                      </a:r>
                      <a:endParaRPr lang="en-SG" sz="1000" dirty="0"/>
                    </a:p>
                  </a:txBody>
                  <a:tcPr/>
                </a:tc>
                <a:tc>
                  <a:txBody>
                    <a:bodyPr/>
                    <a:lstStyle/>
                    <a:p>
                      <a:r>
                        <a:rPr lang="en-SG" sz="1000" dirty="0" smtClean="0"/>
                        <a:t>Coolant off</a:t>
                      </a:r>
                      <a:endParaRPr lang="en-SG" sz="1000" dirty="0"/>
                    </a:p>
                  </a:txBody>
                  <a:tcPr/>
                </a:tc>
                <a:extLst>
                  <a:ext uri="{0D108BD9-81ED-4DB2-BD59-A6C34878D82A}">
                    <a16:rowId xmlns:a16="http://schemas.microsoft.com/office/drawing/2014/main" val="2787130437"/>
                  </a:ext>
                </a:extLst>
              </a:tr>
              <a:tr h="226291">
                <a:tc>
                  <a:txBody>
                    <a:bodyPr/>
                    <a:lstStyle/>
                    <a:p>
                      <a:pPr algn="ctr"/>
                      <a:r>
                        <a:rPr lang="en-SG" sz="1000" dirty="0" smtClean="0"/>
                        <a:t>G43</a:t>
                      </a:r>
                      <a:endParaRPr lang="en-SG" sz="1000" dirty="0"/>
                    </a:p>
                  </a:txBody>
                  <a:tcPr/>
                </a:tc>
                <a:tc>
                  <a:txBody>
                    <a:bodyPr/>
                    <a:lstStyle/>
                    <a:p>
                      <a:r>
                        <a:rPr lang="en-SG" sz="1000" dirty="0" smtClean="0"/>
                        <a:t>Cutter length</a:t>
                      </a:r>
                      <a:r>
                        <a:rPr lang="en-SG" sz="1000" baseline="0" dirty="0" smtClean="0"/>
                        <a:t> compensation</a:t>
                      </a:r>
                      <a:endParaRPr lang="en-SG" sz="1000" dirty="0"/>
                    </a:p>
                  </a:txBody>
                  <a:tcPr/>
                </a:tc>
                <a:tc>
                  <a:txBody>
                    <a:bodyPr/>
                    <a:lstStyle/>
                    <a:p>
                      <a:pPr algn="ctr"/>
                      <a:r>
                        <a:rPr lang="en-SG" sz="1000" dirty="0" smtClean="0"/>
                        <a:t>M10</a:t>
                      </a:r>
                      <a:endParaRPr lang="en-SG" sz="1000" dirty="0"/>
                    </a:p>
                  </a:txBody>
                  <a:tcPr/>
                </a:tc>
                <a:tc>
                  <a:txBody>
                    <a:bodyPr/>
                    <a:lstStyle/>
                    <a:p>
                      <a:r>
                        <a:rPr lang="en-SG" sz="1000" dirty="0" smtClean="0"/>
                        <a:t>Clamp</a:t>
                      </a:r>
                      <a:endParaRPr lang="en-SG" sz="1000" dirty="0"/>
                    </a:p>
                  </a:txBody>
                  <a:tcPr/>
                </a:tc>
                <a:extLst>
                  <a:ext uri="{0D108BD9-81ED-4DB2-BD59-A6C34878D82A}">
                    <a16:rowId xmlns:a16="http://schemas.microsoft.com/office/drawing/2014/main" val="2294033477"/>
                  </a:ext>
                </a:extLst>
              </a:tr>
              <a:tr h="226291">
                <a:tc>
                  <a:txBody>
                    <a:bodyPr/>
                    <a:lstStyle/>
                    <a:p>
                      <a:pPr algn="ctr"/>
                      <a:r>
                        <a:rPr lang="en-SG" sz="1000" dirty="0" smtClean="0"/>
                        <a:t>G44</a:t>
                      </a:r>
                      <a:endParaRPr lang="en-SG" sz="1000" dirty="0"/>
                    </a:p>
                  </a:txBody>
                  <a:tcPr/>
                </a:tc>
                <a:tc>
                  <a:txBody>
                    <a:bodyPr/>
                    <a:lstStyle/>
                    <a:p>
                      <a:r>
                        <a:rPr lang="en-SG" sz="1000" dirty="0" smtClean="0"/>
                        <a:t>Cancel</a:t>
                      </a:r>
                      <a:r>
                        <a:rPr lang="en-SG" sz="1000" baseline="0" dirty="0" smtClean="0"/>
                        <a:t> cutter length compensation</a:t>
                      </a:r>
                      <a:endParaRPr lang="en-SG" sz="1000" dirty="0"/>
                    </a:p>
                  </a:txBody>
                  <a:tcPr/>
                </a:tc>
                <a:tc>
                  <a:txBody>
                    <a:bodyPr/>
                    <a:lstStyle/>
                    <a:p>
                      <a:pPr algn="ctr"/>
                      <a:r>
                        <a:rPr lang="en-SG" sz="1000" dirty="0" smtClean="0"/>
                        <a:t>M11</a:t>
                      </a:r>
                      <a:endParaRPr lang="en-SG" sz="1000" dirty="0"/>
                    </a:p>
                  </a:txBody>
                  <a:tcPr/>
                </a:tc>
                <a:tc>
                  <a:txBody>
                    <a:bodyPr/>
                    <a:lstStyle/>
                    <a:p>
                      <a:r>
                        <a:rPr lang="en-SG" sz="1000" dirty="0" smtClean="0"/>
                        <a:t>Unclamp</a:t>
                      </a:r>
                      <a:endParaRPr lang="en-SG" sz="1000" dirty="0"/>
                    </a:p>
                  </a:txBody>
                  <a:tcPr/>
                </a:tc>
                <a:extLst>
                  <a:ext uri="{0D108BD9-81ED-4DB2-BD59-A6C34878D82A}">
                    <a16:rowId xmlns:a16="http://schemas.microsoft.com/office/drawing/2014/main" val="566839424"/>
                  </a:ext>
                </a:extLst>
              </a:tr>
              <a:tr h="226291">
                <a:tc>
                  <a:txBody>
                    <a:bodyPr/>
                    <a:lstStyle/>
                    <a:p>
                      <a:pPr algn="ctr"/>
                      <a:r>
                        <a:rPr lang="en-SG" sz="1000" dirty="0" smtClean="0"/>
                        <a:t>G70</a:t>
                      </a:r>
                      <a:endParaRPr lang="en-SG" sz="1000" dirty="0"/>
                    </a:p>
                  </a:txBody>
                  <a:tcPr/>
                </a:tc>
                <a:tc>
                  <a:txBody>
                    <a:bodyPr/>
                    <a:lstStyle/>
                    <a:p>
                      <a:r>
                        <a:rPr lang="en-SG" sz="1000" dirty="0" smtClean="0"/>
                        <a:t>Dimensions in inches</a:t>
                      </a:r>
                    </a:p>
                  </a:txBody>
                  <a:tcPr/>
                </a:tc>
                <a:tc>
                  <a:txBody>
                    <a:bodyPr/>
                    <a:lstStyle/>
                    <a:p>
                      <a:pPr algn="ctr"/>
                      <a:r>
                        <a:rPr lang="en-SG" sz="1000" dirty="0" smtClean="0"/>
                        <a:t>M13</a:t>
                      </a:r>
                      <a:endParaRPr lang="en-SG" sz="1000" dirty="0"/>
                    </a:p>
                  </a:txBody>
                  <a:tcPr/>
                </a:tc>
                <a:tc>
                  <a:txBody>
                    <a:bodyPr/>
                    <a:lstStyle/>
                    <a:p>
                      <a:r>
                        <a:rPr lang="en-SG" sz="1000" dirty="0" smtClean="0"/>
                        <a:t>Spindle clockwise, coolant on</a:t>
                      </a:r>
                      <a:endParaRPr lang="en-SG" sz="1000" dirty="0"/>
                    </a:p>
                  </a:txBody>
                  <a:tcPr/>
                </a:tc>
                <a:extLst>
                  <a:ext uri="{0D108BD9-81ED-4DB2-BD59-A6C34878D82A}">
                    <a16:rowId xmlns:a16="http://schemas.microsoft.com/office/drawing/2014/main" val="715068215"/>
                  </a:ext>
                </a:extLst>
              </a:tr>
              <a:tr h="226291">
                <a:tc>
                  <a:txBody>
                    <a:bodyPr/>
                    <a:lstStyle/>
                    <a:p>
                      <a:pPr algn="ctr"/>
                      <a:r>
                        <a:rPr lang="en-SG" sz="1000" dirty="0" smtClean="0"/>
                        <a:t>G71</a:t>
                      </a:r>
                      <a:endParaRPr lang="en-SG" sz="1000" dirty="0"/>
                    </a:p>
                  </a:txBody>
                  <a:tcPr/>
                </a:tc>
                <a:tc>
                  <a:txBody>
                    <a:bodyPr/>
                    <a:lstStyle/>
                    <a:p>
                      <a:r>
                        <a:rPr lang="en-SG" sz="1000" dirty="0" smtClean="0"/>
                        <a:t>Metric dimensions</a:t>
                      </a:r>
                      <a:endParaRPr lang="en-SG" sz="1000" dirty="0"/>
                    </a:p>
                  </a:txBody>
                  <a:tcPr/>
                </a:tc>
                <a:tc>
                  <a:txBody>
                    <a:bodyPr/>
                    <a:lstStyle/>
                    <a:p>
                      <a:pPr algn="ctr"/>
                      <a:r>
                        <a:rPr lang="en-SG" sz="1000" dirty="0" smtClean="0"/>
                        <a:t>M14</a:t>
                      </a:r>
                      <a:endParaRPr lang="en-SG" sz="1000" dirty="0"/>
                    </a:p>
                  </a:txBody>
                  <a:tcPr/>
                </a:tc>
                <a:tc>
                  <a:txBody>
                    <a:bodyPr/>
                    <a:lstStyle/>
                    <a:p>
                      <a:r>
                        <a:rPr lang="en-SG" sz="1000" dirty="0" smtClean="0"/>
                        <a:t>Spindle counter-clockwise, coolant on</a:t>
                      </a:r>
                      <a:endParaRPr lang="en-SG" sz="1000" dirty="0"/>
                    </a:p>
                  </a:txBody>
                  <a:tcPr/>
                </a:tc>
                <a:extLst>
                  <a:ext uri="{0D108BD9-81ED-4DB2-BD59-A6C34878D82A}">
                    <a16:rowId xmlns:a16="http://schemas.microsoft.com/office/drawing/2014/main" val="2415063413"/>
                  </a:ext>
                </a:extLst>
              </a:tr>
              <a:tr h="226291">
                <a:tc>
                  <a:txBody>
                    <a:bodyPr/>
                    <a:lstStyle/>
                    <a:p>
                      <a:pPr algn="ctr"/>
                      <a:r>
                        <a:rPr lang="en-SG" sz="1000" dirty="0" smtClean="0"/>
                        <a:t>G90</a:t>
                      </a:r>
                      <a:endParaRPr lang="en-SG" sz="1000" dirty="0"/>
                    </a:p>
                  </a:txBody>
                  <a:tcPr/>
                </a:tc>
                <a:tc>
                  <a:txBody>
                    <a:bodyPr/>
                    <a:lstStyle/>
                    <a:p>
                      <a:r>
                        <a:rPr lang="en-SG" sz="1000" dirty="0" smtClean="0"/>
                        <a:t>Absolute</a:t>
                      </a:r>
                      <a:r>
                        <a:rPr lang="en-SG" sz="1000" baseline="0" dirty="0" smtClean="0"/>
                        <a:t> dimensions</a:t>
                      </a:r>
                      <a:endParaRPr lang="en-SG" sz="1000" dirty="0"/>
                    </a:p>
                  </a:txBody>
                  <a:tcPr/>
                </a:tc>
                <a:tc>
                  <a:txBody>
                    <a:bodyPr/>
                    <a:lstStyle/>
                    <a:p>
                      <a:pPr algn="ctr"/>
                      <a:r>
                        <a:rPr lang="en-SG" sz="1000" dirty="0" smtClean="0"/>
                        <a:t>M30</a:t>
                      </a:r>
                      <a:endParaRPr lang="en-SG" sz="1000" dirty="0"/>
                    </a:p>
                  </a:txBody>
                  <a:tcPr/>
                </a:tc>
                <a:tc>
                  <a:txBody>
                    <a:bodyPr/>
                    <a:lstStyle/>
                    <a:p>
                      <a:r>
                        <a:rPr lang="en-SG" sz="1000" dirty="0" smtClean="0"/>
                        <a:t>End of tape, rewind</a:t>
                      </a:r>
                      <a:endParaRPr lang="en-SG" sz="1000" dirty="0"/>
                    </a:p>
                  </a:txBody>
                  <a:tcPr/>
                </a:tc>
                <a:extLst>
                  <a:ext uri="{0D108BD9-81ED-4DB2-BD59-A6C34878D82A}">
                    <a16:rowId xmlns:a16="http://schemas.microsoft.com/office/drawing/2014/main" val="3117797370"/>
                  </a:ext>
                </a:extLst>
              </a:tr>
              <a:tr h="226291">
                <a:tc>
                  <a:txBody>
                    <a:bodyPr/>
                    <a:lstStyle/>
                    <a:p>
                      <a:pPr algn="ctr"/>
                      <a:r>
                        <a:rPr lang="en-SG" sz="1000" dirty="0" smtClean="0"/>
                        <a:t>G91</a:t>
                      </a:r>
                      <a:endParaRPr lang="en-SG" sz="1000" dirty="0"/>
                    </a:p>
                  </a:txBody>
                  <a:tcPr/>
                </a:tc>
                <a:tc>
                  <a:txBody>
                    <a:bodyPr/>
                    <a:lstStyle/>
                    <a:p>
                      <a:r>
                        <a:rPr lang="en-SG" sz="1000" dirty="0" smtClean="0"/>
                        <a:t>Incremental dimensions</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2831748229"/>
                  </a:ext>
                </a:extLst>
              </a:tr>
              <a:tr h="226291">
                <a:tc>
                  <a:txBody>
                    <a:bodyPr/>
                    <a:lstStyle/>
                    <a:p>
                      <a:pPr algn="ctr"/>
                      <a:r>
                        <a:rPr lang="en-SG" sz="1000" dirty="0" smtClean="0"/>
                        <a:t>G92</a:t>
                      </a:r>
                      <a:endParaRPr lang="en-SG" sz="1000" dirty="0"/>
                    </a:p>
                  </a:txBody>
                  <a:tcPr/>
                </a:tc>
                <a:tc>
                  <a:txBody>
                    <a:bodyPr/>
                    <a:lstStyle/>
                    <a:p>
                      <a:r>
                        <a:rPr lang="en-SG" sz="1000" dirty="0" smtClean="0"/>
                        <a:t>Datum offset</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3886752568"/>
                  </a:ext>
                </a:extLst>
              </a:tr>
            </a:tbl>
          </a:graphicData>
        </a:graphic>
      </p:graphicFrame>
    </p:spTree>
    <p:extLst>
      <p:ext uri="{BB962C8B-B14F-4D97-AF65-F5344CB8AC3E}">
        <p14:creationId xmlns:p14="http://schemas.microsoft.com/office/powerpoint/2010/main" val="9199698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950"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796"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217"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218"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219"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841"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a:bodyPr>
          <a:lstStyle/>
          <a:p>
            <a:pPr marL="0" indent="0">
              <a:buNone/>
            </a:pPr>
            <a:r>
              <a:rPr lang="en-SG" dirty="0" smtClean="0"/>
              <a:t>[1] Ibrahim </a:t>
            </a:r>
            <a:r>
              <a:rPr lang="en-SG" dirty="0" err="1" smtClean="0"/>
              <a:t>Zeid</a:t>
            </a:r>
            <a:r>
              <a:rPr lang="en-SG" dirty="0" smtClean="0"/>
              <a:t>. Mastering CAD/CAM. </a:t>
            </a:r>
            <a:r>
              <a:rPr lang="en-SG" dirty="0"/>
              <a:t>McGraw-Hill Higher </a:t>
            </a:r>
            <a:r>
              <a:rPr lang="en-SG" dirty="0" smtClean="0"/>
              <a:t>Education. 2004</a:t>
            </a:r>
          </a:p>
          <a:p>
            <a:r>
              <a:rPr lang="en-SG" dirty="0" smtClean="0"/>
              <a:t>P </a:t>
            </a:r>
            <a:r>
              <a:rPr lang="en-SG" dirty="0" err="1" smtClean="0"/>
              <a:t>Radhankrishnan</a:t>
            </a:r>
            <a:r>
              <a:rPr lang="en-SG" dirty="0" smtClean="0"/>
              <a:t>. Computer Numerical Control Machines and Computer Aided Manufacture, 2</a:t>
            </a:r>
            <a:r>
              <a:rPr lang="en-SG" baseline="30000" dirty="0" smtClean="0"/>
              <a:t>nd</a:t>
            </a:r>
            <a:r>
              <a:rPr lang="en-SG" dirty="0" smtClean="0"/>
              <a:t> Edition. New Academic Science Limited. 2015</a:t>
            </a:r>
          </a:p>
          <a:p>
            <a:r>
              <a:rPr lang="en-SG" dirty="0" smtClean="0"/>
              <a:t>Yusuf </a:t>
            </a:r>
            <a:r>
              <a:rPr lang="en-SG" dirty="0" err="1" smtClean="0"/>
              <a:t>Altintas</a:t>
            </a:r>
            <a:r>
              <a:rPr lang="en-SG" dirty="0" smtClean="0"/>
              <a:t>. Manufacturing Automation, 2</a:t>
            </a:r>
            <a:r>
              <a:rPr lang="en-SG" baseline="30000" dirty="0" smtClean="0"/>
              <a:t>nd</a:t>
            </a:r>
            <a:r>
              <a:rPr lang="en-SG" dirty="0" smtClean="0"/>
              <a:t> Edition. Cambridge University Press. 2012</a:t>
            </a:r>
          </a:p>
          <a:p>
            <a:r>
              <a:rPr lang="en-SG" dirty="0" err="1" smtClean="0"/>
              <a:t>Xun</a:t>
            </a:r>
            <a:r>
              <a:rPr lang="en-SG" dirty="0" smtClean="0"/>
              <a:t> Xu. Integrating Advanced Computer-Aided Design, Manufacturing, and Numerical Control: Principles and Implementations. IGI Global. 2009</a:t>
            </a:r>
          </a:p>
          <a:p>
            <a:r>
              <a:rPr lang="en-SG" dirty="0" err="1" smtClean="0"/>
              <a:t>Jianbin</a:t>
            </a:r>
            <a:r>
              <a:rPr lang="en-SG" dirty="0" smtClean="0"/>
              <a:t> </a:t>
            </a:r>
            <a:r>
              <a:rPr lang="en-SG" dirty="0" err="1" smtClean="0"/>
              <a:t>Xue</a:t>
            </a:r>
            <a:r>
              <a:rPr lang="en-SG" dirty="0" smtClean="0"/>
              <a:t>. Integration of CAD/CAPP/CAM. Science Press Beijing. 2018</a:t>
            </a:r>
          </a:p>
          <a:p>
            <a:r>
              <a:rPr lang="en-SG" dirty="0" smtClean="0"/>
              <a:t>P N Rao. CAD/CAM: Principles and Applications, 3</a:t>
            </a:r>
            <a:r>
              <a:rPr lang="en-SG" baseline="30000" dirty="0" smtClean="0"/>
              <a:t>rd</a:t>
            </a:r>
            <a:r>
              <a:rPr lang="en-SG" dirty="0" smtClean="0"/>
              <a:t> Edition. Tata McGraw Hill Education Private Limited. 2010</a:t>
            </a:r>
            <a:endParaRPr lang="en-SG" dirty="0"/>
          </a:p>
        </p:txBody>
      </p:sp>
    </p:spTree>
    <p:extLst>
      <p:ext uri="{BB962C8B-B14F-4D97-AF65-F5344CB8AC3E}">
        <p14:creationId xmlns:p14="http://schemas.microsoft.com/office/powerpoint/2010/main" val="11430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306"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307"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998"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994"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5018"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8"/>
            <a:ext cx="10263909" cy="5427670"/>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
        <p:nvSpPr>
          <p:cNvPr id="8" name="文本框 7"/>
          <p:cNvSpPr txBox="1"/>
          <p:nvPr/>
        </p:nvSpPr>
        <p:spPr>
          <a:xfrm>
            <a:off x="4245084" y="5217612"/>
            <a:ext cx="2749342" cy="369332"/>
          </a:xfrm>
          <a:prstGeom prst="rect">
            <a:avLst/>
          </a:prstGeom>
          <a:noFill/>
        </p:spPr>
        <p:txBody>
          <a:bodyPr wrap="none" rtlCol="0">
            <a:spAutoFit/>
          </a:bodyPr>
          <a:lstStyle/>
          <a:p>
            <a:r>
              <a:rPr lang="en-SG" dirty="0" smtClean="0"/>
              <a:t>Fig.5 Body’s transformation</a:t>
            </a:r>
            <a:endParaRPr lang="en-SG" dirty="0"/>
          </a:p>
        </p:txBody>
      </p:sp>
    </p:spTree>
    <p:extLst>
      <p:ext uri="{BB962C8B-B14F-4D97-AF65-F5344CB8AC3E}">
        <p14:creationId xmlns:p14="http://schemas.microsoft.com/office/powerpoint/2010/main" val="233964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274"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275"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Module </a:t>
            </a:r>
            <a:r>
              <a:rPr lang="en-SG" dirty="0" smtClean="0"/>
              <a:t>outline</a:t>
            </a:r>
            <a:endParaRPr lang="en-SG" dirty="0"/>
          </a:p>
        </p:txBody>
      </p:sp>
      <p:sp>
        <p:nvSpPr>
          <p:cNvPr id="3" name="内容占位符 2"/>
          <p:cNvSpPr>
            <a:spLocks noGrp="1"/>
          </p:cNvSpPr>
          <p:nvPr>
            <p:ph idx="1"/>
          </p:nvPr>
        </p:nvSpPr>
        <p:spPr/>
        <p:txBody>
          <a:bodyPr>
            <a:normAutofit fontScale="85000" lnSpcReduction="20000"/>
          </a:bodyPr>
          <a:lstStyle/>
          <a:p>
            <a:r>
              <a:rPr lang="en-SG" dirty="0" smtClean="0"/>
              <a:t>Module </a:t>
            </a:r>
            <a:r>
              <a:rPr lang="en-SG" dirty="0"/>
              <a:t>learning outcomes:</a:t>
            </a:r>
          </a:p>
          <a:p>
            <a:pPr lvl="1">
              <a:buFont typeface="Wingdings" panose="05000000000000000000" pitchFamily="2" charset="2"/>
              <a:buChar char="§"/>
            </a:pPr>
            <a:r>
              <a:rPr lang="en-SG" dirty="0"/>
              <a:t>select and apply appropriate techniques of 2D and 3D geometric modelling including parametric curves;</a:t>
            </a:r>
          </a:p>
          <a:p>
            <a:pPr lvl="1">
              <a:buFont typeface="Wingdings" panose="05000000000000000000" pitchFamily="2" charset="2"/>
              <a:buChar char="§"/>
            </a:pPr>
            <a:r>
              <a:rPr lang="en-SG" dirty="0"/>
              <a:t>analyse the methods of information storage and transfer in CAD/CAM/CIM systems, and determine how to incorporate CAD technologies into different aspects of the design/manufacture process;</a:t>
            </a:r>
          </a:p>
          <a:p>
            <a:pPr lvl="1">
              <a:buFont typeface="Wingdings" panose="05000000000000000000" pitchFamily="2" charset="2"/>
              <a:buChar char="§"/>
            </a:pPr>
            <a:r>
              <a:rPr lang="en-SG" dirty="0"/>
              <a:t>select and evaluate appropriate CNC and part programming techniques;</a:t>
            </a:r>
          </a:p>
          <a:p>
            <a:pPr lvl="1">
              <a:buFont typeface="Wingdings" panose="05000000000000000000" pitchFamily="2" charset="2"/>
              <a:buChar char="§"/>
            </a:pPr>
            <a:r>
              <a:rPr lang="en-SG" dirty="0"/>
              <a:t>select and evaluate appropriate rapid prototyping techniques;</a:t>
            </a:r>
          </a:p>
          <a:p>
            <a:pPr lvl="1">
              <a:buFont typeface="Wingdings" panose="05000000000000000000" pitchFamily="2" charset="2"/>
              <a:buChar char="§"/>
            </a:pPr>
            <a:r>
              <a:rPr lang="en-SG" dirty="0"/>
              <a:t>construct 2D and 3D models of a component, and suitable CNC programs for its manufacture;</a:t>
            </a:r>
          </a:p>
          <a:p>
            <a:pPr lvl="1">
              <a:buFont typeface="Wingdings" panose="05000000000000000000" pitchFamily="2" charset="2"/>
              <a:buChar char="§"/>
            </a:pPr>
            <a:r>
              <a:rPr lang="en-SG" dirty="0"/>
              <a:t>acquire experience in appropriate CAD/CAM software.</a:t>
            </a:r>
          </a:p>
          <a:p>
            <a:r>
              <a:rPr lang="en-SG" dirty="0"/>
              <a:t>Written Examination 50 Marks - Semester 1 Written Exam</a:t>
            </a:r>
          </a:p>
          <a:p>
            <a:pPr lvl="1">
              <a:buFont typeface="Wingdings" panose="05000000000000000000" pitchFamily="2" charset="2"/>
              <a:buChar char="§"/>
            </a:pPr>
            <a:r>
              <a:rPr lang="en-SG" dirty="0"/>
              <a:t>Paper 1: 1.5hr paper - Written Questions (50 Marks)</a:t>
            </a:r>
          </a:p>
          <a:p>
            <a:r>
              <a:rPr lang="en-SG" dirty="0"/>
              <a:t>Continuous Assessment 50 Marks</a:t>
            </a:r>
          </a:p>
          <a:p>
            <a:pPr lvl="1">
              <a:buFont typeface="Wingdings" panose="05000000000000000000" pitchFamily="2" charset="2"/>
              <a:buChar char="§"/>
            </a:pPr>
            <a:r>
              <a:rPr lang="en-SG" dirty="0"/>
              <a:t>Project - A suitable CAD/CAM project. (50 Marks)</a:t>
            </a:r>
          </a:p>
        </p:txBody>
      </p:sp>
    </p:spTree>
    <p:extLst>
      <p:ext uri="{BB962C8B-B14F-4D97-AF65-F5344CB8AC3E}">
        <p14:creationId xmlns:p14="http://schemas.microsoft.com/office/powerpoint/2010/main" val="296719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773382"/>
            <a:ext cx="6999893" cy="4403581"/>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grpSp>
        <p:nvGrpSpPr>
          <p:cNvPr id="5" name="组合 4"/>
          <p:cNvGrpSpPr/>
          <p:nvPr/>
        </p:nvGrpSpPr>
        <p:grpSpPr>
          <a:xfrm>
            <a:off x="7906327" y="2475345"/>
            <a:ext cx="3520948" cy="2740171"/>
            <a:chOff x="7782559" y="2357120"/>
            <a:chExt cx="3310313" cy="2381135"/>
          </a:xfrm>
        </p:grpSpPr>
        <p:sp>
          <p:nvSpPr>
            <p:cNvPr id="4" name="矩形 3"/>
            <p:cNvSpPr/>
            <p:nvPr/>
          </p:nvSpPr>
          <p:spPr>
            <a:xfrm>
              <a:off x="7919050" y="2449901"/>
              <a:ext cx="3062986" cy="20574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59" y="2357120"/>
              <a:ext cx="3310313" cy="2381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grpSp>
      <p:sp>
        <p:nvSpPr>
          <p:cNvPr id="8" name="文本框 7"/>
          <p:cNvSpPr txBox="1"/>
          <p:nvPr/>
        </p:nvSpPr>
        <p:spPr>
          <a:xfrm>
            <a:off x="8132938" y="5374630"/>
            <a:ext cx="3079689" cy="369332"/>
          </a:xfrm>
          <a:prstGeom prst="rect">
            <a:avLst/>
          </a:prstGeom>
          <a:noFill/>
        </p:spPr>
        <p:txBody>
          <a:bodyPr wrap="none" rtlCol="0">
            <a:spAutoFit/>
          </a:bodyPr>
          <a:lstStyle/>
          <a:p>
            <a:r>
              <a:rPr lang="en-SG" dirty="0" smtClean="0"/>
              <a:t>Fig.6 </a:t>
            </a:r>
            <a:r>
              <a:rPr lang="en-SG" dirty="0" smtClean="0"/>
              <a:t>Screen coordinate system</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a:xfrm>
            <a:off x="838200" y="1825625"/>
            <a:ext cx="6329218" cy="4351338"/>
          </a:xfrm>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pic>
        <p:nvPicPr>
          <p:cNvPr id="4" name="图片 3"/>
          <p:cNvPicPr>
            <a:picLocks noChangeAspect="1"/>
          </p:cNvPicPr>
          <p:nvPr/>
        </p:nvPicPr>
        <p:blipFill>
          <a:blip r:embed="rId2"/>
          <a:stretch>
            <a:fillRect/>
          </a:stretch>
        </p:blipFill>
        <p:spPr>
          <a:xfrm>
            <a:off x="7092327" y="1690688"/>
            <a:ext cx="4261473" cy="3688400"/>
          </a:xfrm>
          <a:prstGeom prst="rect">
            <a:avLst/>
          </a:prstGeom>
        </p:spPr>
      </p:pic>
      <p:sp>
        <p:nvSpPr>
          <p:cNvPr id="6" name="文本框 5"/>
          <p:cNvSpPr txBox="1"/>
          <p:nvPr/>
        </p:nvSpPr>
        <p:spPr>
          <a:xfrm>
            <a:off x="7167418" y="5530632"/>
            <a:ext cx="4431085" cy="646331"/>
          </a:xfrm>
          <a:prstGeom prst="rect">
            <a:avLst/>
          </a:prstGeom>
          <a:noFill/>
        </p:spPr>
        <p:txBody>
          <a:bodyPr wrap="none" rtlCol="0">
            <a:spAutoFit/>
          </a:bodyPr>
          <a:lstStyle/>
          <a:p>
            <a:pPr algn="ctr"/>
            <a:r>
              <a:rPr lang="en-SG" dirty="0" smtClean="0"/>
              <a:t>Fig.7 </a:t>
            </a:r>
            <a:r>
              <a:rPr lang="en-SG" dirty="0" smtClean="0"/>
              <a:t>overview </a:t>
            </a:r>
            <a:r>
              <a:rPr lang="en-SG" dirty="0"/>
              <a:t>of </a:t>
            </a:r>
            <a:r>
              <a:rPr lang="en-SG" i="1" dirty="0" smtClean="0"/>
              <a:t>projection[1]</a:t>
            </a:r>
          </a:p>
          <a:p>
            <a:r>
              <a:rPr lang="en-SG" dirty="0"/>
              <a:t>https://cs.lmu.edu/~ray/notes/graphicsintro/</a:t>
            </a:r>
          </a:p>
        </p:txBody>
      </p:sp>
    </p:spTree>
    <p:extLst>
      <p:ext uri="{BB962C8B-B14F-4D97-AF65-F5344CB8AC3E}">
        <p14:creationId xmlns:p14="http://schemas.microsoft.com/office/powerpoint/2010/main" val="137035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10088418" cy="1730375"/>
          </a:xfrm>
        </p:spPr>
        <p:txBody>
          <a:bodyPr>
            <a:normAutofit lnSpcReduction="10000"/>
          </a:bodyPr>
          <a:lstStyle/>
          <a:p>
            <a:r>
              <a:rPr lang="en-SG" dirty="0" smtClean="0"/>
              <a:t>Graphic standards</a:t>
            </a:r>
          </a:p>
          <a:p>
            <a:pPr lvl="1">
              <a:buFont typeface="Wingdings" panose="05000000000000000000" pitchFamily="2" charset="2"/>
              <a:buChar char="§"/>
            </a:pPr>
            <a:r>
              <a:rPr lang="en-SG" dirty="0" smtClean="0"/>
              <a:t>There are various CAD software systems used in different fields. How people could share the same model among these systems? The answer is to share data obeying the same standard. The mainstream data standards are: IGES, GKS, STEP, STL, etc.</a:t>
            </a:r>
          </a:p>
          <a:p>
            <a:endParaRPr lang="en-SG" dirty="0" smtClean="0"/>
          </a:p>
        </p:txBody>
      </p:sp>
      <p:sp>
        <p:nvSpPr>
          <p:cNvPr id="6" name="矩形 5"/>
          <p:cNvSpPr/>
          <p:nvPr/>
        </p:nvSpPr>
        <p:spPr>
          <a:xfrm>
            <a:off x="3804987" y="6161167"/>
            <a:ext cx="5653049" cy="369332"/>
          </a:xfrm>
          <a:prstGeom prst="rect">
            <a:avLst/>
          </a:prstGeom>
        </p:spPr>
        <p:txBody>
          <a:bodyPr wrap="square">
            <a:spAutoFit/>
          </a:bodyPr>
          <a:lstStyle/>
          <a:p>
            <a:r>
              <a:rPr lang="en-SG" dirty="0" smtClean="0"/>
              <a:t>Fig.8 </a:t>
            </a:r>
            <a:r>
              <a:rPr lang="en-SG" dirty="0"/>
              <a:t>D</a:t>
            </a:r>
            <a:r>
              <a:rPr lang="en-SG" dirty="0" smtClean="0"/>
              <a:t>ata exchange between two systems</a:t>
            </a:r>
            <a:endParaRPr lang="en-SG" dirty="0"/>
          </a:p>
        </p:txBody>
      </p:sp>
      <p:pic>
        <p:nvPicPr>
          <p:cNvPr id="10" name="图片 9"/>
          <p:cNvPicPr>
            <a:picLocks noChangeAspect="1"/>
          </p:cNvPicPr>
          <p:nvPr/>
        </p:nvPicPr>
        <p:blipFill>
          <a:blip r:embed="rId2"/>
          <a:stretch>
            <a:fillRect/>
          </a:stretch>
        </p:blipFill>
        <p:spPr>
          <a:xfrm>
            <a:off x="2022047" y="3773579"/>
            <a:ext cx="7874477" cy="2170008"/>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00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a:t>
            </a:r>
            <a:r>
              <a:rPr lang="en-SG" dirty="0" smtClean="0"/>
              <a:t>CAD/CAM </a:t>
            </a:r>
            <a:r>
              <a:rPr lang="en-SG" dirty="0"/>
              <a:t>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a:t>
            </a:r>
            <a:r>
              <a:rPr lang="en-SG" dirty="0" smtClean="0"/>
              <a:t>CAD/CAM </a:t>
            </a:r>
            <a:r>
              <a:rPr lang="en-SG" dirty="0"/>
              <a:t>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a:t>
            </a:r>
            <a:r>
              <a:rPr lang="en-SG" dirty="0" smtClean="0"/>
              <a:t>CAD/CAM </a:t>
            </a:r>
            <a:r>
              <a:rPr lang="en-SG" dirty="0"/>
              <a:t>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255081" y="2034179"/>
            <a:ext cx="7547444" cy="3217651"/>
          </a:xfrm>
          <a:prstGeom prst="rect">
            <a:avLst/>
          </a:prstGeom>
        </p:spPr>
      </p:pic>
      <p:sp>
        <p:nvSpPr>
          <p:cNvPr id="3" name="文本框 2"/>
          <p:cNvSpPr txBox="1"/>
          <p:nvPr/>
        </p:nvSpPr>
        <p:spPr>
          <a:xfrm>
            <a:off x="4701309" y="6105236"/>
            <a:ext cx="3009157" cy="369332"/>
          </a:xfrm>
          <a:prstGeom prst="rect">
            <a:avLst/>
          </a:prstGeom>
          <a:noFill/>
        </p:spPr>
        <p:txBody>
          <a:bodyPr wrap="none" rtlCol="0">
            <a:spAutoFit/>
          </a:bodyPr>
          <a:lstStyle/>
          <a:p>
            <a:r>
              <a:rPr lang="en-SG" dirty="0" smtClean="0"/>
              <a:t> Fig.1 CAD/CAM disciplines [1]</a:t>
            </a:r>
            <a:endParaRPr lang="en-SG" dirty="0"/>
          </a:p>
        </p:txBody>
      </p:sp>
    </p:spTree>
    <p:extLst>
      <p:ext uri="{BB962C8B-B14F-4D97-AF65-F5344CB8AC3E}">
        <p14:creationId xmlns:p14="http://schemas.microsoft.com/office/powerpoint/2010/main" val="212002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STEP</a:t>
            </a:r>
            <a:endParaRPr lang="en-SG" dirty="0"/>
          </a:p>
        </p:txBody>
      </p:sp>
      <p:sp>
        <p:nvSpPr>
          <p:cNvPr id="3" name="内容占位符 2"/>
          <p:cNvSpPr>
            <a:spLocks noGrp="1"/>
          </p:cNvSpPr>
          <p:nvPr>
            <p:ph idx="1"/>
          </p:nvPr>
        </p:nvSpPr>
        <p:spPr/>
        <p:txBody>
          <a:bodyPr/>
          <a:lstStyle/>
          <a:p>
            <a:r>
              <a:rPr lang="en-SG" dirty="0" smtClean="0"/>
              <a:t>The </a:t>
            </a:r>
            <a:r>
              <a:rPr lang="en-SG" dirty="0"/>
              <a:t>standard method of representing the information necessary for completely defining a product </a:t>
            </a:r>
            <a:r>
              <a:rPr lang="en-SG" dirty="0" smtClean="0"/>
              <a:t>throughout </a:t>
            </a:r>
            <a:r>
              <a:rPr lang="en-SG" dirty="0"/>
              <a:t>its entire life, i.e., from the product conception to the end of useful life.</a:t>
            </a:r>
          </a:p>
          <a:p>
            <a:r>
              <a:rPr lang="en-SG" dirty="0" smtClean="0"/>
              <a:t>Standard </a:t>
            </a:r>
            <a:r>
              <a:rPr lang="en-SG" dirty="0"/>
              <a:t>methods for exchanging the data electronically between two different </a:t>
            </a:r>
            <a:r>
              <a:rPr lang="en-SG" dirty="0" smtClean="0"/>
              <a:t>systems.</a:t>
            </a:r>
          </a:p>
        </p:txBody>
      </p:sp>
    </p:spTree>
    <p:extLst>
      <p:ext uri="{BB962C8B-B14F-4D97-AF65-F5344CB8AC3E}">
        <p14:creationId xmlns:p14="http://schemas.microsoft.com/office/powerpoint/2010/main" val="398117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a:t>
            </a:r>
            <a:endParaRPr lang="en-SG" dirty="0"/>
          </a:p>
        </p:txBody>
      </p:sp>
      <p:sp>
        <p:nvSpPr>
          <p:cNvPr id="3" name="内容占位符 2"/>
          <p:cNvSpPr>
            <a:spLocks noGrp="1"/>
          </p:cNvSpPr>
          <p:nvPr>
            <p:ph idx="1"/>
          </p:nvPr>
        </p:nvSpPr>
        <p:spPr>
          <a:xfrm>
            <a:off x="838200" y="1825625"/>
            <a:ext cx="7205748" cy="4351338"/>
          </a:xfrm>
        </p:spPr>
        <p:txBody>
          <a:bodyPr>
            <a:normAutofit/>
          </a:bodyPr>
          <a:lstStyle/>
          <a:p>
            <a:r>
              <a:rPr lang="en-SG" dirty="0"/>
              <a:t>STL is a generic file format that uses tessellated </a:t>
            </a:r>
            <a:r>
              <a:rPr lang="en-SG" dirty="0" smtClean="0"/>
              <a:t>triangular </a:t>
            </a:r>
            <a:r>
              <a:rPr lang="en-SG" dirty="0"/>
              <a:t>tiles or facets to describe the surfaces of the </a:t>
            </a:r>
            <a:r>
              <a:rPr lang="en-SG" dirty="0" smtClean="0"/>
              <a:t>object </a:t>
            </a:r>
            <a:r>
              <a:rPr lang="en-SG" dirty="0"/>
              <a:t>to be made, in a binary or an ASCII text file format</a:t>
            </a:r>
          </a:p>
          <a:p>
            <a:pPr lvl="1">
              <a:buFont typeface="Wingdings" panose="05000000000000000000" pitchFamily="2" charset="2"/>
              <a:buChar char="§"/>
            </a:pPr>
            <a:r>
              <a:rPr lang="en-SG" dirty="0" smtClean="0"/>
              <a:t>developed </a:t>
            </a:r>
            <a:r>
              <a:rPr lang="en-SG" dirty="0"/>
              <a:t>by 3D Systems, USA in 1987 (</a:t>
            </a:r>
            <a:r>
              <a:rPr lang="en-SG" dirty="0" err="1"/>
              <a:t>STereo</a:t>
            </a:r>
            <a:r>
              <a:rPr lang="en-SG" dirty="0"/>
              <a:t> Lithography, </a:t>
            </a:r>
            <a:r>
              <a:rPr lang="en-SG" dirty="0" smtClean="0"/>
              <a:t>or Standard </a:t>
            </a:r>
            <a:r>
              <a:rPr lang="en-SG" dirty="0"/>
              <a:t>Tessellation Language), now public domain</a:t>
            </a:r>
          </a:p>
          <a:p>
            <a:pPr lvl="1">
              <a:buFont typeface="Wingdings" panose="05000000000000000000" pitchFamily="2" charset="2"/>
              <a:buChar char="§"/>
            </a:pPr>
            <a:r>
              <a:rPr lang="en-SG" dirty="0" smtClean="0"/>
              <a:t>each </a:t>
            </a:r>
            <a:r>
              <a:rPr lang="en-SG" dirty="0"/>
              <a:t>triangular facet is defined by 3 points at its vertices and a </a:t>
            </a:r>
            <a:r>
              <a:rPr lang="en-SG" dirty="0" smtClean="0"/>
              <a:t>facet </a:t>
            </a:r>
            <a:r>
              <a:rPr lang="en-SG" dirty="0"/>
              <a:t>unit normal vector n, pointing outwards</a:t>
            </a:r>
            <a:endParaRPr lang="en-SG" dirty="0" smtClean="0"/>
          </a:p>
        </p:txBody>
      </p:sp>
      <p:pic>
        <p:nvPicPr>
          <p:cNvPr id="4" name="图片 3"/>
          <p:cNvPicPr>
            <a:picLocks noChangeAspect="1"/>
          </p:cNvPicPr>
          <p:nvPr/>
        </p:nvPicPr>
        <p:blipFill>
          <a:blip r:embed="rId2"/>
          <a:stretch>
            <a:fillRect/>
          </a:stretch>
        </p:blipFill>
        <p:spPr>
          <a:xfrm>
            <a:off x="8301199" y="2844801"/>
            <a:ext cx="3052601" cy="1851854"/>
          </a:xfrm>
          <a:prstGeom prst="rect">
            <a:avLst/>
          </a:prstGeom>
        </p:spPr>
      </p:pic>
    </p:spTree>
    <p:extLst>
      <p:ext uri="{BB962C8B-B14F-4D97-AF65-F5344CB8AC3E}">
        <p14:creationId xmlns:p14="http://schemas.microsoft.com/office/powerpoint/2010/main" val="1952400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 ASCII text file format</a:t>
            </a:r>
            <a:endParaRPr lang="en-SG" dirty="0"/>
          </a:p>
        </p:txBody>
      </p:sp>
      <p:sp>
        <p:nvSpPr>
          <p:cNvPr id="3" name="内容占位符 2"/>
          <p:cNvSpPr>
            <a:spLocks noGrp="1"/>
          </p:cNvSpPr>
          <p:nvPr>
            <p:ph idx="1"/>
          </p:nvPr>
        </p:nvSpPr>
        <p:spPr>
          <a:xfrm>
            <a:off x="838200" y="1825625"/>
            <a:ext cx="10515600" cy="4351338"/>
          </a:xfrm>
        </p:spPr>
        <p:txBody>
          <a:bodyPr>
            <a:normAutofit/>
          </a:bodyPr>
          <a:lstStyle/>
          <a:p>
            <a:r>
              <a:rPr lang="en-SG" dirty="0"/>
              <a:t>The right-hand rule is used to determine the coordinate </a:t>
            </a:r>
            <a:r>
              <a:rPr lang="en-SG" dirty="0" smtClean="0"/>
              <a:t>geometry</a:t>
            </a:r>
            <a:endParaRPr lang="en-SG" dirty="0"/>
          </a:p>
          <a:p>
            <a:r>
              <a:rPr lang="en-SG" dirty="0" smtClean="0"/>
              <a:t>The </a:t>
            </a:r>
            <a:r>
              <a:rPr lang="en-SG" dirty="0"/>
              <a:t>normal vector is unit length and can be from any </a:t>
            </a:r>
            <a:r>
              <a:rPr lang="en-SG" dirty="0" smtClean="0"/>
              <a:t>convenient </a:t>
            </a:r>
            <a:r>
              <a:rPr lang="en-SG" dirty="0"/>
              <a:t>part of the facet (a vertex or the facet centre)</a:t>
            </a:r>
          </a:p>
          <a:p>
            <a:pPr lvl="1"/>
            <a:r>
              <a:rPr lang="en-SG" dirty="0" smtClean="0"/>
              <a:t>the </a:t>
            </a:r>
            <a:r>
              <a:rPr lang="en-SG" dirty="0"/>
              <a:t>object is delimited by “solid &lt;name&gt;” and “end solid”</a:t>
            </a:r>
          </a:p>
          <a:p>
            <a:pPr lvl="1"/>
            <a:r>
              <a:rPr lang="en-SG" dirty="0" smtClean="0"/>
              <a:t>each </a:t>
            </a:r>
            <a:r>
              <a:rPr lang="en-SG" dirty="0"/>
              <a:t>facet is delimited by “facet normal” and ”end facet”</a:t>
            </a:r>
          </a:p>
          <a:p>
            <a:pPr lvl="1"/>
            <a:r>
              <a:rPr lang="en-SG" dirty="0" smtClean="0"/>
              <a:t>the </a:t>
            </a:r>
            <a:r>
              <a:rPr lang="en-SG" dirty="0"/>
              <a:t>three vertices are delimited by “outer loop” and “end loop”</a:t>
            </a:r>
          </a:p>
          <a:p>
            <a:r>
              <a:rPr lang="en-SG" dirty="0" smtClean="0"/>
              <a:t>The </a:t>
            </a:r>
            <a:r>
              <a:rPr lang="en-SG" dirty="0"/>
              <a:t>facets may be listed in the file any order (unsorted)</a:t>
            </a:r>
          </a:p>
          <a:p>
            <a:pPr lvl="1"/>
            <a:r>
              <a:rPr lang="en-SG" dirty="0" smtClean="0"/>
              <a:t>the </a:t>
            </a:r>
            <a:r>
              <a:rPr lang="en-SG" dirty="0"/>
              <a:t>vertices should be listed in </a:t>
            </a:r>
            <a:r>
              <a:rPr lang="en-SG" dirty="0" smtClean="0"/>
              <a:t>counter-clockwise </a:t>
            </a:r>
            <a:r>
              <a:rPr lang="en-SG" dirty="0"/>
              <a:t>order (looking </a:t>
            </a:r>
            <a:r>
              <a:rPr lang="en-SG" dirty="0" smtClean="0"/>
              <a:t>from </a:t>
            </a:r>
            <a:r>
              <a:rPr lang="en-SG" dirty="0"/>
              <a:t>the outside) as this makes the normal vector redundant </a:t>
            </a:r>
            <a:r>
              <a:rPr lang="en-SG" dirty="0" smtClean="0"/>
              <a:t>using </a:t>
            </a:r>
            <a:r>
              <a:rPr lang="en-SG" dirty="0"/>
              <a:t>the right-hand rule; the starting vertex is arbitrary</a:t>
            </a:r>
            <a:endParaRPr lang="en-SG" dirty="0" smtClean="0"/>
          </a:p>
        </p:txBody>
      </p:sp>
    </p:spTree>
    <p:extLst>
      <p:ext uri="{BB962C8B-B14F-4D97-AF65-F5344CB8AC3E}">
        <p14:creationId xmlns:p14="http://schemas.microsoft.com/office/powerpoint/2010/main" val="875276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example ASCII text file</a:t>
            </a:r>
          </a:p>
        </p:txBody>
      </p:sp>
      <p:pic>
        <p:nvPicPr>
          <p:cNvPr id="4" name="图片 3"/>
          <p:cNvPicPr>
            <a:picLocks noChangeAspect="1"/>
          </p:cNvPicPr>
          <p:nvPr/>
        </p:nvPicPr>
        <p:blipFill>
          <a:blip r:embed="rId2"/>
          <a:stretch>
            <a:fillRect/>
          </a:stretch>
        </p:blipFill>
        <p:spPr>
          <a:xfrm>
            <a:off x="1698824" y="1480890"/>
            <a:ext cx="8602696" cy="4970972"/>
          </a:xfrm>
          <a:prstGeom prst="rect">
            <a:avLst/>
          </a:prstGeom>
        </p:spPr>
      </p:pic>
    </p:spTree>
    <p:extLst>
      <p:ext uri="{BB962C8B-B14F-4D97-AF65-F5344CB8AC3E}">
        <p14:creationId xmlns:p14="http://schemas.microsoft.com/office/powerpoint/2010/main" val="316832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binary file format</a:t>
            </a:r>
          </a:p>
        </p:txBody>
      </p:sp>
      <p:sp>
        <p:nvSpPr>
          <p:cNvPr id="3" name="内容占位符 2"/>
          <p:cNvSpPr>
            <a:spLocks noGrp="1"/>
          </p:cNvSpPr>
          <p:nvPr>
            <p:ph idx="1"/>
          </p:nvPr>
        </p:nvSpPr>
        <p:spPr>
          <a:xfrm>
            <a:off x="838200" y="1825625"/>
            <a:ext cx="10515600" cy="4351338"/>
          </a:xfrm>
        </p:spPr>
        <p:txBody>
          <a:bodyPr>
            <a:normAutofit fontScale="92500"/>
          </a:bodyPr>
          <a:lstStyle/>
          <a:p>
            <a:r>
              <a:rPr lang="en-SG" dirty="0" smtClean="0"/>
              <a:t>an </a:t>
            </a:r>
            <a:r>
              <a:rPr lang="en-SG" dirty="0"/>
              <a:t>80-byte ASCII header used to describe the part</a:t>
            </a:r>
          </a:p>
          <a:p>
            <a:r>
              <a:rPr lang="en-SG" dirty="0" smtClean="0"/>
              <a:t>a </a:t>
            </a:r>
            <a:r>
              <a:rPr lang="en-SG" dirty="0"/>
              <a:t>4-byte (32-bit) unsigned integer giving the number of </a:t>
            </a:r>
            <a:r>
              <a:rPr lang="en-SG" dirty="0" smtClean="0"/>
              <a:t>facets </a:t>
            </a:r>
            <a:r>
              <a:rPr lang="en-SG" dirty="0"/>
              <a:t>in the object</a:t>
            </a:r>
          </a:p>
          <a:p>
            <a:pPr lvl="1">
              <a:buFont typeface="Wingdings" panose="05000000000000000000" pitchFamily="2" charset="2"/>
              <a:buChar char="§"/>
            </a:pPr>
            <a:r>
              <a:rPr lang="en-SG" dirty="0" smtClean="0"/>
              <a:t>this </a:t>
            </a:r>
            <a:r>
              <a:rPr lang="en-SG" dirty="0"/>
              <a:t>gives a maximum of 4,294,967,295 facets in any STL object</a:t>
            </a:r>
          </a:p>
          <a:p>
            <a:r>
              <a:rPr lang="en-SG" dirty="0" smtClean="0"/>
              <a:t>A </a:t>
            </a:r>
            <a:r>
              <a:rPr lang="en-SG" dirty="0"/>
              <a:t>list of facet records, each 50 bytes long, as follows:</a:t>
            </a:r>
          </a:p>
          <a:p>
            <a:pPr lvl="1">
              <a:buFont typeface="Wingdings" panose="05000000000000000000" pitchFamily="2" charset="2"/>
              <a:buChar char="§"/>
            </a:pPr>
            <a:r>
              <a:rPr lang="en-SG" dirty="0" smtClean="0"/>
              <a:t>3 </a:t>
            </a:r>
            <a:r>
              <a:rPr lang="en-SG" dirty="0"/>
              <a:t>x 32-bit (4 byte) floating point numbers for the normal vector</a:t>
            </a:r>
          </a:p>
          <a:p>
            <a:pPr lvl="1">
              <a:buFont typeface="Wingdings" panose="05000000000000000000" pitchFamily="2" charset="2"/>
              <a:buChar char="§"/>
            </a:pPr>
            <a:r>
              <a:rPr lang="en-SG" dirty="0" smtClean="0"/>
              <a:t>3 </a:t>
            </a:r>
            <a:r>
              <a:rPr lang="en-SG" dirty="0"/>
              <a:t>x 32-bit (4 byte) floating point numbers for the first vertex</a:t>
            </a:r>
          </a:p>
          <a:p>
            <a:pPr lvl="1">
              <a:buFont typeface="Wingdings" panose="05000000000000000000" pitchFamily="2" charset="2"/>
              <a:buChar char="§"/>
            </a:pPr>
            <a:r>
              <a:rPr lang="en-SG" dirty="0" smtClean="0"/>
              <a:t>3 </a:t>
            </a:r>
            <a:r>
              <a:rPr lang="en-SG" dirty="0"/>
              <a:t>x 32-bit (4 byte) floating point numbers for the second vertex</a:t>
            </a:r>
          </a:p>
          <a:p>
            <a:pPr lvl="1">
              <a:buFont typeface="Wingdings" panose="05000000000000000000" pitchFamily="2" charset="2"/>
              <a:buChar char="§"/>
            </a:pPr>
            <a:r>
              <a:rPr lang="en-SG" dirty="0" smtClean="0"/>
              <a:t>3 </a:t>
            </a:r>
            <a:r>
              <a:rPr lang="en-SG" dirty="0"/>
              <a:t>x 32-bit (4 byte) floating point numbers for the third vertex</a:t>
            </a:r>
          </a:p>
          <a:p>
            <a:pPr lvl="1">
              <a:buFont typeface="Wingdings" panose="05000000000000000000" pitchFamily="2" charset="2"/>
              <a:buChar char="§"/>
            </a:pPr>
            <a:r>
              <a:rPr lang="en-SG" dirty="0" smtClean="0"/>
              <a:t>a </a:t>
            </a:r>
            <a:r>
              <a:rPr lang="en-SG" dirty="0"/>
              <a:t>2-byte unsigned integer used for checking, usually set to 0</a:t>
            </a:r>
          </a:p>
          <a:p>
            <a:pPr marL="457200" lvl="1" indent="0">
              <a:buNone/>
            </a:pPr>
            <a:r>
              <a:rPr lang="en-SG" dirty="0"/>
              <a:t>(32 bits: the 1 </a:t>
            </a:r>
            <a:r>
              <a:rPr lang="en-SG" dirty="0" err="1"/>
              <a:t>st</a:t>
            </a:r>
            <a:r>
              <a:rPr lang="en-SG" dirty="0"/>
              <a:t> bit is the sign, the next 8 bits are the exponent, the last 23 bits are the fraction)</a:t>
            </a:r>
            <a:endParaRPr lang="en-SG" dirty="0" smtClean="0"/>
          </a:p>
        </p:txBody>
      </p:sp>
    </p:spTree>
    <p:extLst>
      <p:ext uri="{BB962C8B-B14F-4D97-AF65-F5344CB8AC3E}">
        <p14:creationId xmlns:p14="http://schemas.microsoft.com/office/powerpoint/2010/main" val="4751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Creating CAD models for STL</a:t>
            </a:r>
          </a:p>
        </p:txBody>
      </p:sp>
      <p:sp>
        <p:nvSpPr>
          <p:cNvPr id="3" name="内容占位符 2"/>
          <p:cNvSpPr>
            <a:spLocks noGrp="1"/>
          </p:cNvSpPr>
          <p:nvPr>
            <p:ph idx="1"/>
          </p:nvPr>
        </p:nvSpPr>
        <p:spPr>
          <a:xfrm>
            <a:off x="838200" y="1825625"/>
            <a:ext cx="10515600" cy="4351338"/>
          </a:xfrm>
        </p:spPr>
        <p:txBody>
          <a:bodyPr>
            <a:normAutofit lnSpcReduction="10000"/>
          </a:bodyPr>
          <a:lstStyle/>
          <a:p>
            <a:r>
              <a:rPr lang="en-SG" dirty="0"/>
              <a:t>The CAD model must be a solid or fully enclosed surface</a:t>
            </a:r>
          </a:p>
          <a:p>
            <a:pPr lvl="1">
              <a:buFont typeface="Wingdings" panose="05000000000000000000" pitchFamily="2" charset="2"/>
              <a:buChar char="§"/>
            </a:pPr>
            <a:r>
              <a:rPr lang="en-SG" dirty="0" smtClean="0"/>
              <a:t>models </a:t>
            </a:r>
            <a:r>
              <a:rPr lang="en-SG" dirty="0"/>
              <a:t>created with surface modelling techniques (e.g. with </a:t>
            </a:r>
            <a:r>
              <a:rPr lang="en-SG" dirty="0" smtClean="0"/>
              <a:t>Autodesk </a:t>
            </a:r>
            <a:r>
              <a:rPr lang="en-SG" dirty="0"/>
              <a:t>Alias Studio, or Rhino) to manipulate surface detail </a:t>
            </a:r>
            <a:r>
              <a:rPr lang="en-SG" dirty="0" smtClean="0"/>
              <a:t>should </a:t>
            </a:r>
            <a:r>
              <a:rPr lang="en-SG" dirty="0"/>
              <a:t>be tested for geometric errors</a:t>
            </a:r>
          </a:p>
          <a:p>
            <a:pPr lvl="1">
              <a:buFont typeface="Wingdings" panose="05000000000000000000" pitchFamily="2" charset="2"/>
              <a:buChar char="§"/>
            </a:pPr>
            <a:r>
              <a:rPr lang="en-SG" dirty="0" smtClean="0"/>
              <a:t>SolidWorks </a:t>
            </a:r>
            <a:r>
              <a:rPr lang="en-SG" dirty="0"/>
              <a:t>models are solids that do not usually need testing</a:t>
            </a:r>
          </a:p>
          <a:p>
            <a:r>
              <a:rPr lang="en-SG" dirty="0" smtClean="0"/>
              <a:t>Curved </a:t>
            </a:r>
            <a:r>
              <a:rPr lang="en-SG" dirty="0"/>
              <a:t>surfaces are approximated by tessellated </a:t>
            </a:r>
            <a:r>
              <a:rPr lang="en-SG" dirty="0" smtClean="0"/>
              <a:t>triangular </a:t>
            </a:r>
            <a:r>
              <a:rPr lang="en-SG" dirty="0"/>
              <a:t>facets, so the larger the triangles, the coarser </a:t>
            </a:r>
            <a:r>
              <a:rPr lang="en-SG" dirty="0" smtClean="0"/>
              <a:t>the </a:t>
            </a:r>
            <a:r>
              <a:rPr lang="en-SG" dirty="0"/>
              <a:t>approximation</a:t>
            </a:r>
          </a:p>
          <a:p>
            <a:pPr lvl="1">
              <a:buFont typeface="Wingdings" panose="05000000000000000000" pitchFamily="2" charset="2"/>
              <a:buChar char="§"/>
            </a:pPr>
            <a:r>
              <a:rPr lang="en-SG" dirty="0" smtClean="0"/>
              <a:t>the </a:t>
            </a:r>
            <a:r>
              <a:rPr lang="en-SG" dirty="0"/>
              <a:t>minimum offset between the facet and the curved surface </a:t>
            </a:r>
            <a:r>
              <a:rPr lang="en-SG" dirty="0" smtClean="0"/>
              <a:t>should </a:t>
            </a:r>
            <a:r>
              <a:rPr lang="en-SG" dirty="0"/>
              <a:t>be specified, this determines the number of facets</a:t>
            </a:r>
          </a:p>
          <a:p>
            <a:pPr lvl="1">
              <a:buFont typeface="Wingdings" panose="05000000000000000000" pitchFamily="2" charset="2"/>
              <a:buChar char="§"/>
            </a:pPr>
            <a:r>
              <a:rPr lang="en-SG" dirty="0" smtClean="0"/>
              <a:t>if </a:t>
            </a:r>
            <a:r>
              <a:rPr lang="en-SG" dirty="0"/>
              <a:t>the offset is less than the manufacturing tolerance (e.g. the </a:t>
            </a:r>
            <a:r>
              <a:rPr lang="en-SG" dirty="0" smtClean="0"/>
              <a:t>thickness </a:t>
            </a:r>
            <a:r>
              <a:rPr lang="en-SG" dirty="0"/>
              <a:t>of a 3D printed layer) then it will have no significant </a:t>
            </a:r>
            <a:r>
              <a:rPr lang="en-SG" dirty="0" smtClean="0"/>
              <a:t>effect </a:t>
            </a:r>
            <a:r>
              <a:rPr lang="en-SG" dirty="0"/>
              <a:t>on the precision of the final component</a:t>
            </a:r>
            <a:endParaRPr lang="en-SG" dirty="0" smtClean="0"/>
          </a:p>
        </p:txBody>
      </p:sp>
    </p:spTree>
    <p:extLst>
      <p:ext uri="{BB962C8B-B14F-4D97-AF65-F5344CB8AC3E}">
        <p14:creationId xmlns:p14="http://schemas.microsoft.com/office/powerpoint/2010/main" val="34992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a:xfrm>
            <a:off x="838201" y="1774586"/>
            <a:ext cx="5174672" cy="4351338"/>
          </a:xfrm>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pic>
        <p:nvPicPr>
          <p:cNvPr id="5" name="图片 4"/>
          <p:cNvPicPr>
            <a:picLocks noChangeAspect="1"/>
          </p:cNvPicPr>
          <p:nvPr/>
        </p:nvPicPr>
        <p:blipFill>
          <a:blip r:embed="rId2"/>
          <a:stretch>
            <a:fillRect/>
          </a:stretch>
        </p:blipFill>
        <p:spPr>
          <a:xfrm>
            <a:off x="6012873" y="1024731"/>
            <a:ext cx="4527010" cy="3252793"/>
          </a:xfrm>
          <a:prstGeom prst="rect">
            <a:avLst/>
          </a:prstGeom>
        </p:spPr>
      </p:pic>
      <p:pic>
        <p:nvPicPr>
          <p:cNvPr id="7" name="图片 6"/>
          <p:cNvPicPr>
            <a:picLocks noChangeAspect="1"/>
          </p:cNvPicPr>
          <p:nvPr/>
        </p:nvPicPr>
        <p:blipFill>
          <a:blip r:embed="rId3"/>
          <a:stretch>
            <a:fillRect/>
          </a:stretch>
        </p:blipFill>
        <p:spPr>
          <a:xfrm>
            <a:off x="6504015" y="3325092"/>
            <a:ext cx="5245787" cy="2800832"/>
          </a:xfrm>
          <a:prstGeom prst="rect">
            <a:avLst/>
          </a:prstGeom>
        </p:spPr>
      </p:pic>
      <p:sp>
        <p:nvSpPr>
          <p:cNvPr id="9" name="文本框 8"/>
          <p:cNvSpPr txBox="1"/>
          <p:nvPr/>
        </p:nvSpPr>
        <p:spPr>
          <a:xfrm>
            <a:off x="6964218" y="6225309"/>
            <a:ext cx="3909019" cy="369332"/>
          </a:xfrm>
          <a:prstGeom prst="rect">
            <a:avLst/>
          </a:prstGeom>
          <a:noFill/>
        </p:spPr>
        <p:txBody>
          <a:bodyPr wrap="none" rtlCol="0">
            <a:spAutoFit/>
          </a:bodyPr>
          <a:lstStyle/>
          <a:p>
            <a:r>
              <a:rPr lang="en-SG" dirty="0" smtClean="0"/>
              <a:t>Fig.2 GUI of </a:t>
            </a:r>
            <a:r>
              <a:rPr lang="en-SG" dirty="0" err="1" smtClean="0"/>
              <a:t>Solidworks</a:t>
            </a:r>
            <a:r>
              <a:rPr lang="en-SG" dirty="0" smtClean="0"/>
              <a:t> and Siemens NX</a:t>
            </a:r>
            <a:endParaRPr lang="en-SG" dirty="0"/>
          </a:p>
        </p:txBody>
      </p:sp>
    </p:spTree>
    <p:extLst>
      <p:ext uri="{BB962C8B-B14F-4D97-AF65-F5344CB8AC3E}">
        <p14:creationId xmlns:p14="http://schemas.microsoft.com/office/powerpoint/2010/main" val="3627894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7018"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755"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756"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757"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9062"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610"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611"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612"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04386" y="365125"/>
            <a:ext cx="9674451" cy="5441879"/>
          </a:xfrm>
          <a:prstGeom prst="rect">
            <a:avLst/>
          </a:prstGeom>
        </p:spPr>
      </p:pic>
      <p:sp>
        <p:nvSpPr>
          <p:cNvPr id="5" name="文本框 4"/>
          <p:cNvSpPr txBox="1"/>
          <p:nvPr/>
        </p:nvSpPr>
        <p:spPr>
          <a:xfrm>
            <a:off x="4749072" y="5902036"/>
            <a:ext cx="2385077" cy="369332"/>
          </a:xfrm>
          <a:prstGeom prst="rect">
            <a:avLst/>
          </a:prstGeom>
          <a:noFill/>
        </p:spPr>
        <p:txBody>
          <a:bodyPr wrap="none" rtlCol="0">
            <a:spAutoFit/>
          </a:bodyPr>
          <a:lstStyle/>
          <a:p>
            <a:r>
              <a:rPr lang="en-SG" dirty="0" smtClean="0"/>
              <a:t>Fig.3 CAD/CAM Process</a:t>
            </a:r>
            <a:endParaRPr lang="en-SG" dirty="0"/>
          </a:p>
        </p:txBody>
      </p:sp>
    </p:spTree>
    <p:extLst>
      <p:ext uri="{BB962C8B-B14F-4D97-AF65-F5344CB8AC3E}">
        <p14:creationId xmlns:p14="http://schemas.microsoft.com/office/powerpoint/2010/main" val="2514863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43037"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43038"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073"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590"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591"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570"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571"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121"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30142"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169"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193"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217"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42065"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42066"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42067"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a:xfrm>
            <a:off x="838200" y="1825625"/>
            <a:ext cx="6550891" cy="4351338"/>
          </a:xfrm>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15561</TotalTime>
  <Words>9061</Words>
  <Application>Microsoft Office PowerPoint</Application>
  <PresentationFormat>宽屏</PresentationFormat>
  <Paragraphs>956</Paragraphs>
  <Slides>139</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139</vt:i4>
      </vt:variant>
    </vt:vector>
  </HeadingPairs>
  <TitlesOfParts>
    <vt:vector size="148" baseType="lpstr">
      <vt:lpstr>等线</vt:lpstr>
      <vt:lpstr>等线 Light</vt:lpstr>
      <vt:lpstr>Arial</vt:lpstr>
      <vt:lpstr>Calibri</vt:lpstr>
      <vt:lpstr>Calibri Light</vt:lpstr>
      <vt:lpstr>Cambria Math</vt:lpstr>
      <vt:lpstr>Wingdings</vt:lpstr>
      <vt:lpstr>Office 主题​​</vt:lpstr>
      <vt:lpstr>Equation</vt:lpstr>
      <vt:lpstr>CAD/CAM</vt:lpstr>
      <vt:lpstr>Module outline</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Scope of STEP</vt:lpstr>
      <vt:lpstr>STL</vt:lpstr>
      <vt:lpstr>STL ASCII text file format</vt:lpstr>
      <vt:lpstr>STL example ASCII text file</vt:lpstr>
      <vt:lpstr>STL binary file format</vt:lpstr>
      <vt:lpstr>Creating CAD models for STL</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862</cp:revision>
  <dcterms:created xsi:type="dcterms:W3CDTF">2022-04-06T09:15:30Z</dcterms:created>
  <dcterms:modified xsi:type="dcterms:W3CDTF">2022-07-26T15:04:19Z</dcterms:modified>
</cp:coreProperties>
</file>